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50" roundtripDataSignature="AMtx7mhFToPBkNqpyt9w/jSrTZOVCeG8C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4E81140-074C-467F-BCE2-61C4E89B944C}">
  <a:tblStyle styleId="{04E81140-074C-467F-BCE2-61C4E89B944C}"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b="off" i="off"/>
      <a:tcStyle>
        <a:tcBdr/>
        <a:fill>
          <a:solidFill>
            <a:srgbClr val="D0DEEF"/>
          </a:solidFill>
        </a:fill>
      </a:tcStyle>
    </a:band1H>
    <a:band2H>
      <a:tcTxStyle b="off" i="off"/>
      <a:tcStyle>
        <a:tcBdr/>
      </a:tcStyle>
    </a:band2H>
    <a:band1V>
      <a:tcTxStyle b="off" i="off"/>
      <a:tcStyle>
        <a:tcBdr/>
        <a:fill>
          <a:solidFill>
            <a:srgbClr val="D0DEEF"/>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70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50"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740ce0a64f_0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g740ce0a64f_0_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740ce0a64f_0_3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1" name="Google Shape;151;g740ce0a64f_0_3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8" name="Google Shape;15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5" name="Google Shape;16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2" name="Google Shape;17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9" name="Google Shape;17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5" name="Google Shape;18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7a58fe614b_2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2" name="Google Shape;192;g7a58fe614b_2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7a58fe614b_2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9" name="Google Shape;199;g7a58fe614b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7" name="Google Shape;20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9" name="Google Shape;8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3" name="Google Shape;21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65703841f3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g65703841f3_0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7" name="Google Shape;227;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6" name="Google Shape;236;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2" name="Google Shape;24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65703841f3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0" name="Google Shape;250;g65703841f3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65703841f3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8" name="Google Shape;258;g65703841f3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65703841f3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6" name="Google Shape;266;g65703841f3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4" name="Google Shape;274;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1" name="Google Shape;281;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6" name="Google Shape;9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8" name="Google Shape;288;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5" name="Google Shape;295;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1" name="Google Shape;301;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7" name="Google Shape;307;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3" name="Google Shape;313;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9" name="Google Shape;319;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5" name="Google Shape;325;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2" name="Google Shape;332;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8" name="Google Shape;338;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4" name="Google Shape;34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2" name="Google Shape;10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0" name="Google Shape;350;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6" name="Google Shape;356;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2" name="Google Shape;362;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9" name="Google Shape;369;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9" name="Google Shape;379;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65a95d8559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8" name="Google Shape;108;g65a95d8559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5" name="Google Shape;11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740ce0a64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 name="Google Shape;123;g740ce0a64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740ce0a64f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g740ce0a64f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740ce0a64f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g740ce0a64f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4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4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4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4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4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4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6"/>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4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www.protectchildren.ca/en/programs-and-initiatives/commit-to-kids-children-in-sport/"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commit2kids.ca/pdfs/C2K_CoachingAssocCanada_Interacting_en.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vPqHGRDyhz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www.fortunefreestyle.com/policies"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freestyleontario.ski/"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hyperlink" Target="mailto:natasha@coordinatedaccess.ca"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2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ontario.ca/page/rowans-law-concussion-safety"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hyperlink" Target="https://www.fortunefreestyle.com/" TargetMode="External"/><Relationship Id="rId5" Type="http://schemas.openxmlformats.org/officeDocument/2006/relationships/image" Target="../media/image37.png"/><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1524000" y="1122363"/>
            <a:ext cx="9144000" cy="2387600"/>
          </a:xfrm>
          <a:prstGeom prst="rect">
            <a:avLst/>
          </a:prstGeom>
          <a:solidFill>
            <a:srgbClr val="00B0F0"/>
          </a:solid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5400"/>
              <a:buFont typeface="Calibri"/>
              <a:buNone/>
            </a:pPr>
            <a:r>
              <a:rPr lang="en-US" sz="5400"/>
              <a:t>Fortune Freestyle </a:t>
            </a:r>
            <a:br>
              <a:rPr lang="en-US" sz="5400"/>
            </a:br>
            <a:r>
              <a:rPr lang="en-US" sz="5400"/>
              <a:t>Season Kick-off Event</a:t>
            </a:r>
            <a:br>
              <a:rPr lang="en-US" sz="5400"/>
            </a:br>
            <a:endParaRPr sz="5400"/>
          </a:p>
        </p:txBody>
      </p:sp>
      <p:sp>
        <p:nvSpPr>
          <p:cNvPr id="85" name="Google Shape;85;p1"/>
          <p:cNvSpPr txBox="1">
            <a:spLocks noGrp="1"/>
          </p:cNvSpPr>
          <p:nvPr>
            <p:ph type="subTitle" idx="1"/>
          </p:nvPr>
        </p:nvSpPr>
        <p:spPr>
          <a:xfrm>
            <a:off x="1431636" y="3703782"/>
            <a:ext cx="9144000" cy="1153174"/>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3200"/>
              <a:buNone/>
            </a:pPr>
            <a:r>
              <a:rPr lang="en-US" sz="3200"/>
              <a:t>Welcome!</a:t>
            </a:r>
            <a:endParaRPr sz="3200"/>
          </a:p>
        </p:txBody>
      </p:sp>
      <p:pic>
        <p:nvPicPr>
          <p:cNvPr id="86" name="Google Shape;86;p1" descr="https://lh4.googleusercontent.com/xazS3UAqL3cZ4kyJ7at0YcDD6tcw0fy77wY6Uy91R7ut3T-utcYhMXxE6vj93d2qU1CePreB904S6P3WEQevJ5Mxx2OBO0pa_bVgodKB4ZoiAd_qy--LKscPpu1tmDHt4SSiRzxHHrAkcCgA"/>
          <p:cNvPicPr preferRelativeResize="0"/>
          <p:nvPr/>
        </p:nvPicPr>
        <p:blipFill rotWithShape="1">
          <a:blip r:embed="rId3">
            <a:alphaModFix/>
          </a:blip>
          <a:srcRect/>
          <a:stretch/>
        </p:blipFill>
        <p:spPr>
          <a:xfrm>
            <a:off x="4364181" y="4437351"/>
            <a:ext cx="3278909" cy="203734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g740ce0a64f_0_243"/>
          <p:cNvSpPr txBox="1">
            <a:spLocks noGrp="1"/>
          </p:cNvSpPr>
          <p:nvPr>
            <p:ph type="title"/>
          </p:nvPr>
        </p:nvSpPr>
        <p:spPr>
          <a:xfrm>
            <a:off x="838200" y="365125"/>
            <a:ext cx="10515600" cy="1325700"/>
          </a:xfrm>
          <a:prstGeom prst="rect">
            <a:avLst/>
          </a:prstGeom>
          <a:solidFill>
            <a:srgbClr val="00B0F0"/>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a:t>Competitive Pathways Con’t</a:t>
            </a:r>
            <a:endParaRPr/>
          </a:p>
        </p:txBody>
      </p:sp>
      <p:sp>
        <p:nvSpPr>
          <p:cNvPr id="147" name="Google Shape;147;g740ce0a64f_0_243"/>
          <p:cNvSpPr txBox="1">
            <a:spLocks noGrp="1"/>
          </p:cNvSpPr>
          <p:nvPr>
            <p:ph type="body" idx="1"/>
          </p:nvPr>
        </p:nvSpPr>
        <p:spPr>
          <a:xfrm>
            <a:off x="838200" y="1825625"/>
            <a:ext cx="10515600" cy="4953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2800"/>
              <a:buNone/>
            </a:pPr>
            <a:endParaRPr/>
          </a:p>
        </p:txBody>
      </p:sp>
      <p:pic>
        <p:nvPicPr>
          <p:cNvPr id="148" name="Google Shape;148;g740ce0a64f_0_243"/>
          <p:cNvPicPr preferRelativeResize="0"/>
          <p:nvPr/>
        </p:nvPicPr>
        <p:blipFill>
          <a:blip r:embed="rId3">
            <a:alphaModFix/>
          </a:blip>
          <a:stretch>
            <a:fillRect/>
          </a:stretch>
        </p:blipFill>
        <p:spPr>
          <a:xfrm>
            <a:off x="931800" y="1900850"/>
            <a:ext cx="10342900" cy="45829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740ce0a64f_0_324"/>
          <p:cNvSpPr txBox="1">
            <a:spLocks noGrp="1"/>
          </p:cNvSpPr>
          <p:nvPr>
            <p:ph type="title"/>
          </p:nvPr>
        </p:nvSpPr>
        <p:spPr>
          <a:xfrm>
            <a:off x="838200" y="365125"/>
            <a:ext cx="10515600" cy="1325700"/>
          </a:xfrm>
          <a:prstGeom prst="rect">
            <a:avLst/>
          </a:prstGeom>
          <a:solidFill>
            <a:srgbClr val="00B0F0"/>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a:t>Competitive Pathways Con’t</a:t>
            </a:r>
            <a:endParaRPr/>
          </a:p>
        </p:txBody>
      </p:sp>
      <p:sp>
        <p:nvSpPr>
          <p:cNvPr id="154" name="Google Shape;154;g740ce0a64f_0_324"/>
          <p:cNvSpPr txBox="1">
            <a:spLocks noGrp="1"/>
          </p:cNvSpPr>
          <p:nvPr>
            <p:ph type="body" idx="1"/>
          </p:nvPr>
        </p:nvSpPr>
        <p:spPr>
          <a:xfrm>
            <a:off x="838200" y="1825625"/>
            <a:ext cx="10515600" cy="4953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2800"/>
              <a:buNone/>
            </a:pPr>
            <a:endParaRPr/>
          </a:p>
        </p:txBody>
      </p:sp>
      <p:pic>
        <p:nvPicPr>
          <p:cNvPr id="155" name="Google Shape;155;g740ce0a64f_0_324"/>
          <p:cNvPicPr preferRelativeResize="0"/>
          <p:nvPr/>
        </p:nvPicPr>
        <p:blipFill>
          <a:blip r:embed="rId3">
            <a:alphaModFix/>
          </a:blip>
          <a:stretch>
            <a:fillRect/>
          </a:stretch>
        </p:blipFill>
        <p:spPr>
          <a:xfrm>
            <a:off x="1024975" y="2031300"/>
            <a:ext cx="10212450" cy="4249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9"/>
          <p:cNvSpPr txBox="1">
            <a:spLocks noGrp="1"/>
          </p:cNvSpPr>
          <p:nvPr>
            <p:ph type="title"/>
          </p:nvPr>
        </p:nvSpPr>
        <p:spPr>
          <a:xfrm>
            <a:off x="838200" y="365125"/>
            <a:ext cx="10515600" cy="1325563"/>
          </a:xfrm>
          <a:prstGeom prst="rect">
            <a:avLst/>
          </a:prstGeom>
          <a:solidFill>
            <a:srgbClr val="00B0F0"/>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Dryland</a:t>
            </a:r>
            <a:endParaRPr/>
          </a:p>
        </p:txBody>
      </p:sp>
      <p:sp>
        <p:nvSpPr>
          <p:cNvPr id="161" name="Google Shape;161;p9"/>
          <p:cNvSpPr txBox="1">
            <a:spLocks noGrp="1"/>
          </p:cNvSpPr>
          <p:nvPr>
            <p:ph type="body" idx="1"/>
          </p:nvPr>
        </p:nvSpPr>
        <p:spPr>
          <a:xfrm>
            <a:off x="838200" y="1690688"/>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en-US"/>
              <a:t>Dryland training helps our athletes begin to get ready for the season, get to know the coaches and other athletes while having fun.</a:t>
            </a:r>
            <a:endParaRPr/>
          </a:p>
          <a:p>
            <a:pPr marL="457200" lvl="0" indent="-457200" algn="l" rtl="0">
              <a:lnSpc>
                <a:spcPct val="90000"/>
              </a:lnSpc>
              <a:spcBef>
                <a:spcPts val="1000"/>
              </a:spcBef>
              <a:spcAft>
                <a:spcPts val="0"/>
              </a:spcAft>
              <a:buSzPts val="2800"/>
              <a:buChar char="•"/>
            </a:pPr>
            <a:r>
              <a:rPr lang="en-US"/>
              <a:t>10-12 weeks</a:t>
            </a:r>
            <a:endParaRPr/>
          </a:p>
          <a:p>
            <a:pPr marL="457200" lvl="0" indent="-457200" algn="l" rtl="0">
              <a:lnSpc>
                <a:spcPct val="90000"/>
              </a:lnSpc>
              <a:spcBef>
                <a:spcPts val="1000"/>
              </a:spcBef>
              <a:spcAft>
                <a:spcPts val="0"/>
              </a:spcAft>
              <a:buSzPts val="2800"/>
              <a:buChar char="•"/>
            </a:pPr>
            <a:r>
              <a:rPr lang="en-US"/>
              <a:t>Varied activities, mountain biking, hiking, parkour, aerial park etc… </a:t>
            </a:r>
            <a:endParaRPr/>
          </a:p>
          <a:p>
            <a:pPr marL="457200" lvl="0" indent="-457200" algn="l" rtl="0">
              <a:lnSpc>
                <a:spcPct val="90000"/>
              </a:lnSpc>
              <a:spcBef>
                <a:spcPts val="1000"/>
              </a:spcBef>
              <a:spcAft>
                <a:spcPts val="0"/>
              </a:spcAft>
              <a:buSzPts val="2800"/>
              <a:buChar char="•"/>
            </a:pPr>
            <a:r>
              <a:rPr lang="en-US"/>
              <a:t>Focus on general fitness and fun</a:t>
            </a:r>
            <a:endParaRPr/>
          </a:p>
        </p:txBody>
      </p:sp>
      <p:pic>
        <p:nvPicPr>
          <p:cNvPr id="162" name="Google Shape;162;p9" descr="Image result for mountain biking"/>
          <p:cNvPicPr preferRelativeResize="0"/>
          <p:nvPr/>
        </p:nvPicPr>
        <p:blipFill rotWithShape="1">
          <a:blip r:embed="rId3">
            <a:alphaModFix/>
          </a:blip>
          <a:srcRect/>
          <a:stretch/>
        </p:blipFill>
        <p:spPr>
          <a:xfrm>
            <a:off x="8222137" y="4073236"/>
            <a:ext cx="3674300" cy="259325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0"/>
          <p:cNvSpPr txBox="1">
            <a:spLocks noGrp="1"/>
          </p:cNvSpPr>
          <p:nvPr>
            <p:ph type="title"/>
          </p:nvPr>
        </p:nvSpPr>
        <p:spPr>
          <a:xfrm>
            <a:off x="838200" y="-64654"/>
            <a:ext cx="10515600" cy="135774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	Trampoline Freestyle Program</a:t>
            </a:r>
            <a:br>
              <a:rPr lang="en-US"/>
            </a:br>
            <a:r>
              <a:rPr lang="en-US"/>
              <a:t>Spring Action</a:t>
            </a:r>
            <a:endParaRPr/>
          </a:p>
        </p:txBody>
      </p:sp>
      <p:sp>
        <p:nvSpPr>
          <p:cNvPr id="168" name="Google Shape;168;p10"/>
          <p:cNvSpPr txBox="1">
            <a:spLocks noGrp="1"/>
          </p:cNvSpPr>
          <p:nvPr>
            <p:ph type="body" idx="1"/>
          </p:nvPr>
        </p:nvSpPr>
        <p:spPr>
          <a:xfrm>
            <a:off x="838200" y="1376218"/>
            <a:ext cx="10515600" cy="5135417"/>
          </a:xfrm>
          <a:prstGeom prst="rect">
            <a:avLst/>
          </a:prstGeom>
          <a:solidFill>
            <a:srgbClr val="00B0F0"/>
          </a:solid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chemeClr val="dk1"/>
              </a:buClr>
              <a:buSzPts val="2800"/>
              <a:buNone/>
            </a:pPr>
            <a:r>
              <a:rPr lang="en-US" b="1"/>
              <a:t/>
            </a:r>
            <a:br>
              <a:rPr lang="en-US" b="1"/>
            </a:br>
            <a:r>
              <a:rPr lang="en-US" b="1"/>
              <a:t>Trampoline is the number one recommended sport for aerial sports as it builds self-confidence, aerial awareness as well as core muscle strength! Spring Action offers dry-land training for all athletes who are looking to perfect their skills before putting them to the test!</a:t>
            </a:r>
            <a:endParaRPr/>
          </a:p>
          <a:p>
            <a:pPr marL="228600" lvl="0" indent="-228600" algn="l" rtl="0">
              <a:lnSpc>
                <a:spcPct val="80000"/>
              </a:lnSpc>
              <a:spcBef>
                <a:spcPts val="1000"/>
              </a:spcBef>
              <a:spcAft>
                <a:spcPts val="0"/>
              </a:spcAft>
              <a:buClr>
                <a:schemeClr val="dk1"/>
              </a:buClr>
              <a:buSzPts val="2800"/>
              <a:buChar char="•"/>
            </a:pPr>
            <a:r>
              <a:rPr lang="en-US"/>
              <a:t>Our Freestyle Programs are open to anyone who is looking to work both off-axis and on axis skills! Not only are our coaches certified to teach on-axis flips through the National Coaching Certification Program (NCCP) but they are also experts at off-axis skills. Our coaches have undergone Air Sense training through the Canadian Freestyle Association! </a:t>
            </a:r>
            <a:endParaRPr/>
          </a:p>
          <a:p>
            <a:pPr marL="228600" lvl="0" indent="-228600" algn="l" rtl="0">
              <a:lnSpc>
                <a:spcPct val="80000"/>
              </a:lnSpc>
              <a:spcBef>
                <a:spcPts val="1000"/>
              </a:spcBef>
              <a:spcAft>
                <a:spcPts val="0"/>
              </a:spcAft>
              <a:buClr>
                <a:schemeClr val="dk1"/>
              </a:buClr>
              <a:buSzPts val="2800"/>
              <a:buChar char="•"/>
            </a:pPr>
            <a:r>
              <a:rPr lang="en-US"/>
              <a:t>Our programs promote safety by offering proper progressions and multiple steps to off-axis twisting and flipping!  Our landings are a lot softer than water and/or the hill making it ideal for cross training!</a:t>
            </a:r>
            <a:endParaRPr/>
          </a:p>
        </p:txBody>
      </p:sp>
      <p:pic>
        <p:nvPicPr>
          <p:cNvPr id="169" name="Google Shape;169;p10" descr="https://storage.googleapis.com/wzukusers/user-33758907/images/5b7da4c95cf286vKtv1Y/IMG_7494_d1450.jpg"/>
          <p:cNvPicPr preferRelativeResize="0"/>
          <p:nvPr/>
        </p:nvPicPr>
        <p:blipFill rotWithShape="1">
          <a:blip r:embed="rId3">
            <a:alphaModFix/>
          </a:blip>
          <a:srcRect/>
          <a:stretch/>
        </p:blipFill>
        <p:spPr>
          <a:xfrm>
            <a:off x="203200" y="92363"/>
            <a:ext cx="2881745" cy="157941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1"/>
          <p:cNvSpPr txBox="1">
            <a:spLocks noGrp="1"/>
          </p:cNvSpPr>
          <p:nvPr>
            <p:ph type="ctrTitle"/>
          </p:nvPr>
        </p:nvSpPr>
        <p:spPr>
          <a:xfrm>
            <a:off x="1524000" y="609601"/>
            <a:ext cx="9144000" cy="1265381"/>
          </a:xfrm>
          <a:prstGeom prst="rect">
            <a:avLst/>
          </a:prstGeom>
          <a:solidFill>
            <a:srgbClr val="00B0F0"/>
          </a:solid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US"/>
              <a:t>Safe Sport</a:t>
            </a:r>
            <a:endParaRPr/>
          </a:p>
        </p:txBody>
      </p:sp>
      <p:sp>
        <p:nvSpPr>
          <p:cNvPr id="175" name="Google Shape;175;p11"/>
          <p:cNvSpPr txBox="1">
            <a:spLocks noGrp="1"/>
          </p:cNvSpPr>
          <p:nvPr>
            <p:ph type="subTitle" idx="1"/>
          </p:nvPr>
        </p:nvSpPr>
        <p:spPr>
          <a:xfrm>
            <a:off x="1288039" y="2620674"/>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US"/>
              <a:t>It’s Everyone’s Responsibility</a:t>
            </a:r>
            <a:endParaRPr/>
          </a:p>
          <a:p>
            <a:pPr marL="0" lvl="0" indent="0" algn="ctr" rtl="0">
              <a:lnSpc>
                <a:spcPct val="90000"/>
              </a:lnSpc>
              <a:spcBef>
                <a:spcPts val="1000"/>
              </a:spcBef>
              <a:spcAft>
                <a:spcPts val="0"/>
              </a:spcAft>
              <a:buClr>
                <a:schemeClr val="dk1"/>
              </a:buClr>
              <a:buSzPts val="2400"/>
              <a:buNone/>
            </a:pPr>
            <a:endParaRPr/>
          </a:p>
        </p:txBody>
      </p:sp>
      <p:pic>
        <p:nvPicPr>
          <p:cNvPr id="176" name="Google Shape;176;p11" descr="Image result for it's everyone's responsibility"/>
          <p:cNvPicPr preferRelativeResize="0"/>
          <p:nvPr/>
        </p:nvPicPr>
        <p:blipFill rotWithShape="1">
          <a:blip r:embed="rId3">
            <a:alphaModFix/>
          </a:blip>
          <a:srcRect/>
          <a:stretch/>
        </p:blipFill>
        <p:spPr>
          <a:xfrm>
            <a:off x="2743200" y="3112656"/>
            <a:ext cx="6003635" cy="359193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2"/>
          <p:cNvSpPr txBox="1">
            <a:spLocks noGrp="1"/>
          </p:cNvSpPr>
          <p:nvPr>
            <p:ph type="title"/>
          </p:nvPr>
        </p:nvSpPr>
        <p:spPr>
          <a:xfrm>
            <a:off x="838200" y="365125"/>
            <a:ext cx="10515600" cy="1325563"/>
          </a:xfrm>
          <a:prstGeom prst="rect">
            <a:avLst/>
          </a:prstGeom>
          <a:solidFill>
            <a:srgbClr val="00B0F0"/>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Safe Sport</a:t>
            </a:r>
            <a:endParaRPr/>
          </a:p>
        </p:txBody>
      </p:sp>
      <p:sp>
        <p:nvSpPr>
          <p:cNvPr id="182" name="Google Shape;182;p12"/>
          <p:cNvSpPr txBox="1">
            <a:spLocks noGrp="1"/>
          </p:cNvSpPr>
          <p:nvPr>
            <p:ph type="body" idx="1"/>
          </p:nvPr>
        </p:nvSpPr>
        <p:spPr>
          <a:xfrm>
            <a:off x="838200" y="1740310"/>
            <a:ext cx="10515600" cy="4955457"/>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80000"/>
              </a:lnSpc>
              <a:spcBef>
                <a:spcPts val="0"/>
              </a:spcBef>
              <a:spcAft>
                <a:spcPts val="0"/>
              </a:spcAft>
              <a:buClr>
                <a:schemeClr val="dk1"/>
              </a:buClr>
              <a:buSzPts val="2800"/>
              <a:buChar char="•"/>
            </a:pPr>
            <a:r>
              <a:rPr lang="en-US" sz="3000" dirty="0"/>
              <a:t>E</a:t>
            </a:r>
            <a:r>
              <a:rPr lang="en-US" sz="3000" dirty="0" smtClean="0"/>
              <a:t>veryone </a:t>
            </a:r>
            <a:r>
              <a:rPr lang="en-US" sz="3000" dirty="0"/>
              <a:t>has the right to enjoy the sport at whatever level or position they participate. Athletes, coaches, officials and volunteers have the right to participate in a safe and inclusive training and competitive environment that is free of </a:t>
            </a:r>
            <a:r>
              <a:rPr lang="en-US" sz="3000" b="1" dirty="0"/>
              <a:t>abuse, harassment or discrimination.</a:t>
            </a:r>
            <a:endParaRPr sz="3000" dirty="0"/>
          </a:p>
          <a:p>
            <a:pPr marL="228600" lvl="0" indent="-228600" algn="l" rtl="0">
              <a:lnSpc>
                <a:spcPct val="80000"/>
              </a:lnSpc>
              <a:spcBef>
                <a:spcPts val="1000"/>
              </a:spcBef>
              <a:spcAft>
                <a:spcPts val="0"/>
              </a:spcAft>
              <a:buClr>
                <a:schemeClr val="dk1"/>
              </a:buClr>
              <a:buSzPts val="2800"/>
              <a:buChar char="•"/>
            </a:pPr>
            <a:r>
              <a:rPr lang="en-US" sz="3000" dirty="0"/>
              <a:t>T</a:t>
            </a:r>
            <a:r>
              <a:rPr lang="en-US" sz="3000" dirty="0" smtClean="0"/>
              <a:t>he </a:t>
            </a:r>
            <a:r>
              <a:rPr lang="en-US" sz="3000" dirty="0"/>
              <a:t>welfare of everyone involved in the sport is a foremost consideration and in particular the protection of children/athletes in the sport is the responsibility of each individual, member and special interest group in the athletic community.</a:t>
            </a:r>
            <a:endParaRPr sz="3000" dirty="0"/>
          </a:p>
          <a:p>
            <a:pPr marL="0" lvl="0" indent="0" algn="l" rtl="0">
              <a:lnSpc>
                <a:spcPct val="80000"/>
              </a:lnSpc>
              <a:spcBef>
                <a:spcPts val="1000"/>
              </a:spcBef>
              <a:spcAft>
                <a:spcPts val="0"/>
              </a:spcAft>
              <a:buClr>
                <a:schemeClr val="dk1"/>
              </a:buClr>
              <a:buSzPts val="2800"/>
              <a:buNone/>
            </a:pPr>
            <a:endParaRPr dirty="0"/>
          </a:p>
          <a:p>
            <a:pPr marL="228600" lvl="0" indent="-228600">
              <a:lnSpc>
                <a:spcPct val="80000"/>
              </a:lnSpc>
              <a:buSzPts val="2590"/>
            </a:pPr>
            <a:r>
              <a:rPr lang="en-US" sz="3200" dirty="0"/>
              <a:t>Learn more about safe sport, your rights and the code of conduct at:</a:t>
            </a:r>
            <a:endParaRPr lang="en-US" dirty="0"/>
          </a:p>
          <a:p>
            <a:pPr marL="0" lvl="0" indent="0">
              <a:lnSpc>
                <a:spcPct val="80000"/>
              </a:lnSpc>
              <a:buSzPts val="2590"/>
              <a:buNone/>
            </a:pPr>
            <a:r>
              <a:rPr lang="en-US" sz="2200" u="sng" dirty="0">
                <a:solidFill>
                  <a:schemeClr val="hlink"/>
                </a:solidFill>
                <a:latin typeface="Arial"/>
                <a:ea typeface="Arial"/>
                <a:cs typeface="Arial"/>
                <a:sym typeface="Arial"/>
                <a:hlinkClick r:id="rId3"/>
              </a:rPr>
              <a:t>https://www.protectchildren.ca/en/programs-and-initiatives/commit-to-kids-children-in-sport/</a:t>
            </a:r>
            <a:endParaRPr lang="en-US" sz="2200" dirty="0"/>
          </a:p>
          <a:p>
            <a:pPr marL="0" lvl="0" indent="0">
              <a:lnSpc>
                <a:spcPct val="80000"/>
              </a:lnSpc>
              <a:buSzPts val="2590"/>
              <a:buNone/>
            </a:pPr>
            <a:r>
              <a:rPr lang="en-US" sz="2200" u="sng" dirty="0">
                <a:solidFill>
                  <a:schemeClr val="hlink"/>
                </a:solidFill>
                <a:hlinkClick r:id="rId4"/>
              </a:rPr>
              <a:t>https://commit2kids.ca/pdfs/C2K_CoachingAssocCanada_Interacting_en.pdf</a:t>
            </a:r>
            <a:endParaRPr lang="en-US" sz="2200" dirty="0"/>
          </a:p>
          <a:p>
            <a:pPr marL="0" lvl="0" indent="0" algn="l" rtl="0">
              <a:lnSpc>
                <a:spcPct val="80000"/>
              </a:lnSpc>
              <a:spcBef>
                <a:spcPts val="1000"/>
              </a:spcBef>
              <a:spcAft>
                <a:spcPts val="0"/>
              </a:spcAft>
              <a:buClr>
                <a:schemeClr val="dk1"/>
              </a:buClr>
              <a:buSzPts val="2800"/>
              <a:buNone/>
            </a:pPr>
            <a:endParaRPr dirty="0"/>
          </a:p>
          <a:p>
            <a:pPr marL="228600" lvl="0" indent="-50800" algn="l" rtl="0">
              <a:lnSpc>
                <a:spcPct val="80000"/>
              </a:lnSpc>
              <a:spcBef>
                <a:spcPts val="1000"/>
              </a:spcBef>
              <a:spcAft>
                <a:spcPts val="0"/>
              </a:spcAft>
              <a:buClr>
                <a:schemeClr val="dk1"/>
              </a:buClr>
              <a:buSzPts val="2800"/>
              <a:buNone/>
            </a:pP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3"/>
          <p:cNvSpPr txBox="1">
            <a:spLocks noGrp="1"/>
          </p:cNvSpPr>
          <p:nvPr>
            <p:ph type="title"/>
          </p:nvPr>
        </p:nvSpPr>
        <p:spPr>
          <a:xfrm>
            <a:off x="838199" y="365125"/>
            <a:ext cx="2032945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88" name="Google Shape;188;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endParaRPr u="sng">
              <a:solidFill>
                <a:schemeClr val="hlink"/>
              </a:solidFill>
              <a:hlinkClick r:id="rId3"/>
            </a:endParaRPr>
          </a:p>
          <a:p>
            <a:pPr marL="0" lvl="0" indent="0" algn="l" rtl="0">
              <a:lnSpc>
                <a:spcPct val="90000"/>
              </a:lnSpc>
              <a:spcBef>
                <a:spcPts val="1000"/>
              </a:spcBef>
              <a:spcAft>
                <a:spcPts val="0"/>
              </a:spcAft>
              <a:buClr>
                <a:schemeClr val="dk1"/>
              </a:buClr>
              <a:buSzPts val="2800"/>
              <a:buNone/>
            </a:pPr>
            <a:endParaRPr u="sng">
              <a:solidFill>
                <a:schemeClr val="hlink"/>
              </a:solidFill>
              <a:hlinkClick r:id="rId3"/>
            </a:endParaRPr>
          </a:p>
          <a:p>
            <a:pPr marL="0" lvl="0" indent="0" algn="l" rtl="0">
              <a:lnSpc>
                <a:spcPct val="90000"/>
              </a:lnSpc>
              <a:spcBef>
                <a:spcPts val="1000"/>
              </a:spcBef>
              <a:spcAft>
                <a:spcPts val="0"/>
              </a:spcAft>
              <a:buClr>
                <a:schemeClr val="dk1"/>
              </a:buClr>
              <a:buSzPts val="2800"/>
              <a:buNone/>
            </a:pPr>
            <a:endParaRPr u="sng">
              <a:solidFill>
                <a:schemeClr val="hlink"/>
              </a:solidFill>
              <a:hlinkClick r:id="rId3"/>
            </a:endParaRPr>
          </a:p>
          <a:p>
            <a:pPr marL="0" lvl="0" indent="0" algn="l" rtl="0">
              <a:lnSpc>
                <a:spcPct val="90000"/>
              </a:lnSpc>
              <a:spcBef>
                <a:spcPts val="1000"/>
              </a:spcBef>
              <a:spcAft>
                <a:spcPts val="0"/>
              </a:spcAft>
              <a:buClr>
                <a:schemeClr val="dk1"/>
              </a:buClr>
              <a:buSzPts val="2800"/>
              <a:buNone/>
            </a:pPr>
            <a:endParaRPr u="sng">
              <a:solidFill>
                <a:schemeClr val="hlink"/>
              </a:solidFill>
              <a:hlinkClick r:id="rId3"/>
            </a:endParaRPr>
          </a:p>
          <a:p>
            <a:pPr marL="0" lvl="0" indent="0" algn="l" rtl="0">
              <a:lnSpc>
                <a:spcPct val="90000"/>
              </a:lnSpc>
              <a:spcBef>
                <a:spcPts val="1000"/>
              </a:spcBef>
              <a:spcAft>
                <a:spcPts val="0"/>
              </a:spcAft>
              <a:buClr>
                <a:schemeClr val="dk1"/>
              </a:buClr>
              <a:buSzPts val="2800"/>
              <a:buNone/>
            </a:pPr>
            <a:endParaRPr u="sng">
              <a:solidFill>
                <a:schemeClr val="hlink"/>
              </a:solidFill>
              <a:hlinkClick r:id="rId3"/>
            </a:endParaRPr>
          </a:p>
          <a:p>
            <a:pPr marL="0" lvl="0" indent="0" algn="l" rtl="0">
              <a:lnSpc>
                <a:spcPct val="90000"/>
              </a:lnSpc>
              <a:spcBef>
                <a:spcPts val="1000"/>
              </a:spcBef>
              <a:spcAft>
                <a:spcPts val="0"/>
              </a:spcAft>
              <a:buClr>
                <a:schemeClr val="dk1"/>
              </a:buClr>
              <a:buSzPts val="2800"/>
              <a:buNone/>
            </a:pPr>
            <a:r>
              <a:rPr lang="en-US" u="sng">
                <a:solidFill>
                  <a:schemeClr val="hlink"/>
                </a:solidFill>
                <a:hlinkClick r:id="rId3"/>
              </a:rPr>
              <a:t>https://www.youtube.com/watch?v=vPqHGRDyhzg</a:t>
            </a:r>
            <a:endParaRPr/>
          </a:p>
        </p:txBody>
      </p:sp>
      <p:pic>
        <p:nvPicPr>
          <p:cNvPr id="189" name="Google Shape;189;p13" descr="Image result for safety images"/>
          <p:cNvPicPr preferRelativeResize="0"/>
          <p:nvPr/>
        </p:nvPicPr>
        <p:blipFill rotWithShape="1">
          <a:blip r:embed="rId4">
            <a:alphaModFix/>
          </a:blip>
          <a:srcRect/>
          <a:stretch/>
        </p:blipFill>
        <p:spPr>
          <a:xfrm>
            <a:off x="1647490" y="133350"/>
            <a:ext cx="8286461" cy="311467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g7a58fe614b_2_9"/>
          <p:cNvSpPr txBox="1">
            <a:spLocks noGrp="1"/>
          </p:cNvSpPr>
          <p:nvPr>
            <p:ph type="ctrTitle"/>
          </p:nvPr>
        </p:nvSpPr>
        <p:spPr>
          <a:xfrm>
            <a:off x="1524000" y="609601"/>
            <a:ext cx="9144000" cy="1265400"/>
          </a:xfrm>
          <a:prstGeom prst="rect">
            <a:avLst/>
          </a:prstGeom>
          <a:solidFill>
            <a:srgbClr val="00B0F0"/>
          </a:solid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r>
              <a:rPr lang="en-US"/>
              <a:t>You Can Get Help!</a:t>
            </a:r>
            <a:endParaRPr/>
          </a:p>
        </p:txBody>
      </p:sp>
      <p:sp>
        <p:nvSpPr>
          <p:cNvPr id="195" name="Google Shape;195;g7a58fe614b_2_9"/>
          <p:cNvSpPr txBox="1">
            <a:spLocks noGrp="1"/>
          </p:cNvSpPr>
          <p:nvPr>
            <p:ph type="subTitle" idx="1"/>
          </p:nvPr>
        </p:nvSpPr>
        <p:spPr>
          <a:xfrm>
            <a:off x="1288039" y="2620674"/>
            <a:ext cx="9144000" cy="16557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400"/>
              <a:buNone/>
            </a:pPr>
            <a:endParaRPr/>
          </a:p>
          <a:p>
            <a:pPr marL="0" lvl="0" indent="0" algn="ctr" rtl="0">
              <a:lnSpc>
                <a:spcPct val="90000"/>
              </a:lnSpc>
              <a:spcBef>
                <a:spcPts val="1000"/>
              </a:spcBef>
              <a:spcAft>
                <a:spcPts val="0"/>
              </a:spcAft>
              <a:buClr>
                <a:schemeClr val="dk1"/>
              </a:buClr>
              <a:buSzPts val="2400"/>
              <a:buNone/>
            </a:pPr>
            <a:endParaRPr/>
          </a:p>
        </p:txBody>
      </p:sp>
      <p:pic>
        <p:nvPicPr>
          <p:cNvPr id="196" name="Google Shape;196;g7a58fe614b_2_9" descr="https://athletics.ca/wp-content/uploads/2019/09/Helpline-ENG-300x173.jpg"/>
          <p:cNvPicPr preferRelativeResize="0">
            <a:picLocks noGrp="1"/>
          </p:cNvPicPr>
          <p:nvPr>
            <p:ph type="body" idx="4294967295"/>
          </p:nvPr>
        </p:nvPicPr>
        <p:blipFill rotWithShape="1">
          <a:blip r:embed="rId3">
            <a:alphaModFix/>
          </a:blip>
          <a:srcRect/>
          <a:stretch/>
        </p:blipFill>
        <p:spPr>
          <a:xfrm>
            <a:off x="3236809" y="2734116"/>
            <a:ext cx="5929800" cy="35559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g7a58fe614b_2_0"/>
          <p:cNvSpPr txBox="1">
            <a:spLocks noGrp="1"/>
          </p:cNvSpPr>
          <p:nvPr>
            <p:ph type="ctrTitle"/>
          </p:nvPr>
        </p:nvSpPr>
        <p:spPr>
          <a:xfrm>
            <a:off x="1524000" y="609601"/>
            <a:ext cx="9144000" cy="1265400"/>
          </a:xfrm>
          <a:prstGeom prst="rect">
            <a:avLst/>
          </a:prstGeom>
          <a:solidFill>
            <a:srgbClr val="00B0F0"/>
          </a:solid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r>
              <a:rPr lang="en-US"/>
              <a:t>Fortune Freestyle Policies</a:t>
            </a:r>
            <a:endParaRPr/>
          </a:p>
        </p:txBody>
      </p:sp>
      <p:sp>
        <p:nvSpPr>
          <p:cNvPr id="202" name="Google Shape;202;g7a58fe614b_2_0"/>
          <p:cNvSpPr txBox="1">
            <a:spLocks noGrp="1"/>
          </p:cNvSpPr>
          <p:nvPr>
            <p:ph type="subTitle" idx="1"/>
          </p:nvPr>
        </p:nvSpPr>
        <p:spPr>
          <a:xfrm>
            <a:off x="1288039" y="2620674"/>
            <a:ext cx="9144000" cy="16557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400"/>
              <a:buNone/>
            </a:pPr>
            <a:r>
              <a:rPr lang="en-US" sz="3600" u="sng">
                <a:solidFill>
                  <a:schemeClr val="hlink"/>
                </a:solidFill>
                <a:latin typeface="Arial"/>
                <a:ea typeface="Arial"/>
                <a:cs typeface="Arial"/>
                <a:sym typeface="Arial"/>
                <a:hlinkClick r:id="rId3"/>
              </a:rPr>
              <a:t>https://www.fortunefreestyle.com/policies</a:t>
            </a:r>
            <a:endParaRPr sz="3600"/>
          </a:p>
          <a:p>
            <a:pPr marL="0" lvl="0" indent="0" algn="ctr" rtl="0">
              <a:lnSpc>
                <a:spcPct val="90000"/>
              </a:lnSpc>
              <a:spcBef>
                <a:spcPts val="1000"/>
              </a:spcBef>
              <a:spcAft>
                <a:spcPts val="0"/>
              </a:spcAft>
              <a:buClr>
                <a:schemeClr val="dk1"/>
              </a:buClr>
              <a:buSzPts val="2400"/>
              <a:buNone/>
            </a:pPr>
            <a:endParaRPr/>
          </a:p>
        </p:txBody>
      </p:sp>
      <p:pic>
        <p:nvPicPr>
          <p:cNvPr id="203" name="Google Shape;203;g7a58fe614b_2_0"/>
          <p:cNvPicPr preferRelativeResize="0"/>
          <p:nvPr/>
        </p:nvPicPr>
        <p:blipFill>
          <a:blip r:embed="rId4">
            <a:alphaModFix/>
          </a:blip>
          <a:stretch>
            <a:fillRect/>
          </a:stretch>
        </p:blipFill>
        <p:spPr>
          <a:xfrm>
            <a:off x="1699175" y="4330399"/>
            <a:ext cx="2743200" cy="1914525"/>
          </a:xfrm>
          <a:prstGeom prst="rect">
            <a:avLst/>
          </a:prstGeom>
          <a:noFill/>
          <a:ln>
            <a:noFill/>
          </a:ln>
        </p:spPr>
      </p:pic>
      <p:pic>
        <p:nvPicPr>
          <p:cNvPr id="204" name="Google Shape;204;g7a58fe614b_2_0"/>
          <p:cNvPicPr preferRelativeResize="0"/>
          <p:nvPr/>
        </p:nvPicPr>
        <p:blipFill>
          <a:blip r:embed="rId5">
            <a:alphaModFix/>
          </a:blip>
          <a:stretch>
            <a:fillRect/>
          </a:stretch>
        </p:blipFill>
        <p:spPr>
          <a:xfrm>
            <a:off x="7166525" y="3968099"/>
            <a:ext cx="2543940" cy="227682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5"/>
          <p:cNvSpPr txBox="1">
            <a:spLocks noGrp="1"/>
          </p:cNvSpPr>
          <p:nvPr>
            <p:ph type="title"/>
          </p:nvPr>
        </p:nvSpPr>
        <p:spPr>
          <a:xfrm>
            <a:off x="838200" y="365125"/>
            <a:ext cx="10515600" cy="1325563"/>
          </a:xfrm>
          <a:prstGeom prst="rect">
            <a:avLst/>
          </a:prstGeom>
          <a:solidFill>
            <a:srgbClr val="00B0F0"/>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Volunteer</a:t>
            </a:r>
            <a:br>
              <a:rPr lang="en-US"/>
            </a:br>
            <a:r>
              <a:rPr lang="en-US"/>
              <a:t>We Need Your Help</a:t>
            </a:r>
            <a:endParaRPr/>
          </a:p>
        </p:txBody>
      </p:sp>
      <p:pic>
        <p:nvPicPr>
          <p:cNvPr id="210" name="Google Shape;210;p15" descr="Image result for volunteer images"/>
          <p:cNvPicPr preferRelativeResize="0">
            <a:picLocks noGrp="1"/>
          </p:cNvPicPr>
          <p:nvPr>
            <p:ph type="body" idx="1"/>
          </p:nvPr>
        </p:nvPicPr>
        <p:blipFill rotWithShape="1">
          <a:blip r:embed="rId3">
            <a:alphaModFix/>
          </a:blip>
          <a:srcRect/>
          <a:stretch/>
        </p:blipFill>
        <p:spPr>
          <a:xfrm>
            <a:off x="1809750" y="2096294"/>
            <a:ext cx="8572500" cy="3810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txBox="1">
            <a:spLocks noGrp="1"/>
          </p:cNvSpPr>
          <p:nvPr>
            <p:ph type="title"/>
          </p:nvPr>
        </p:nvSpPr>
        <p:spPr>
          <a:xfrm>
            <a:off x="838200" y="365125"/>
            <a:ext cx="10515600" cy="1325563"/>
          </a:xfrm>
          <a:prstGeom prst="rect">
            <a:avLst/>
          </a:prstGeom>
          <a:solidFill>
            <a:srgbClr val="00B0F0"/>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 3 Year Strategic Plan</a:t>
            </a:r>
            <a:br>
              <a:rPr lang="en-US" b="1"/>
            </a:br>
            <a:r>
              <a:rPr lang="en-US" b="1"/>
              <a:t>2018-2021</a:t>
            </a:r>
            <a:endParaRPr b="1"/>
          </a:p>
        </p:txBody>
      </p:sp>
      <p:sp>
        <p:nvSpPr>
          <p:cNvPr id="92" name="Google Shape;92;p2"/>
          <p:cNvSpPr txBox="1">
            <a:spLocks noGrp="1"/>
          </p:cNvSpPr>
          <p:nvPr>
            <p:ph type="body" idx="1"/>
          </p:nvPr>
        </p:nvSpPr>
        <p:spPr>
          <a:xfrm>
            <a:off x="838200" y="1825625"/>
            <a:ext cx="10515600" cy="481501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800"/>
              <a:buNone/>
            </a:pPr>
            <a:r>
              <a:rPr lang="en-US"/>
              <a:t> </a:t>
            </a:r>
            <a:endParaRPr/>
          </a:p>
          <a:p>
            <a:pPr marL="228600" lvl="0" indent="-228600" algn="l" rtl="0">
              <a:lnSpc>
                <a:spcPct val="90000"/>
              </a:lnSpc>
              <a:spcBef>
                <a:spcPts val="1000"/>
              </a:spcBef>
              <a:spcAft>
                <a:spcPts val="0"/>
              </a:spcAft>
              <a:buClr>
                <a:schemeClr val="dk1"/>
              </a:buClr>
              <a:buSzPts val="3200"/>
              <a:buChar char="•"/>
            </a:pPr>
            <a:r>
              <a:rPr lang="en-US" sz="3200"/>
              <a:t>Vision, Mission, Values</a:t>
            </a:r>
            <a:endParaRPr/>
          </a:p>
          <a:p>
            <a:pPr marL="0" lvl="0" indent="0" algn="ctr" rtl="0">
              <a:lnSpc>
                <a:spcPct val="90000"/>
              </a:lnSpc>
              <a:spcBef>
                <a:spcPts val="1000"/>
              </a:spcBef>
              <a:spcAft>
                <a:spcPts val="0"/>
              </a:spcAft>
              <a:buClr>
                <a:schemeClr val="dk1"/>
              </a:buClr>
              <a:buSzPts val="3200"/>
              <a:buNone/>
            </a:pPr>
            <a:r>
              <a:rPr lang="en-US" sz="3200"/>
              <a:t>5 Targeted Areas; Striving for Excellence in:</a:t>
            </a:r>
            <a:endParaRPr/>
          </a:p>
          <a:p>
            <a:pPr marL="514350" lvl="0" indent="-514350" algn="l" rtl="0">
              <a:lnSpc>
                <a:spcPct val="90000"/>
              </a:lnSpc>
              <a:spcBef>
                <a:spcPts val="1000"/>
              </a:spcBef>
              <a:spcAft>
                <a:spcPts val="0"/>
              </a:spcAft>
              <a:buClr>
                <a:schemeClr val="dk1"/>
              </a:buClr>
              <a:buSzPts val="3200"/>
              <a:buFont typeface="Calibri"/>
              <a:buAutoNum type="arabicPeriod"/>
            </a:pPr>
            <a:r>
              <a:rPr lang="en-US" sz="3200"/>
              <a:t>Good Governance</a:t>
            </a:r>
            <a:endParaRPr/>
          </a:p>
          <a:p>
            <a:pPr marL="514350" lvl="0" indent="-514350" algn="l" rtl="0">
              <a:lnSpc>
                <a:spcPct val="90000"/>
              </a:lnSpc>
              <a:spcBef>
                <a:spcPts val="1000"/>
              </a:spcBef>
              <a:spcAft>
                <a:spcPts val="0"/>
              </a:spcAft>
              <a:buClr>
                <a:schemeClr val="dk1"/>
              </a:buClr>
              <a:buSzPts val="3200"/>
              <a:buFont typeface="Calibri"/>
              <a:buAutoNum type="arabicPeriod"/>
            </a:pPr>
            <a:r>
              <a:rPr lang="en-US" sz="3200"/>
              <a:t>Programming</a:t>
            </a:r>
            <a:endParaRPr/>
          </a:p>
          <a:p>
            <a:pPr marL="514350" lvl="0" indent="-514350" algn="l" rtl="0">
              <a:lnSpc>
                <a:spcPct val="90000"/>
              </a:lnSpc>
              <a:spcBef>
                <a:spcPts val="1000"/>
              </a:spcBef>
              <a:spcAft>
                <a:spcPts val="0"/>
              </a:spcAft>
              <a:buClr>
                <a:schemeClr val="dk1"/>
              </a:buClr>
              <a:buSzPts val="3200"/>
              <a:buFont typeface="Calibri"/>
              <a:buAutoNum type="arabicPeriod"/>
            </a:pPr>
            <a:r>
              <a:rPr lang="en-US" sz="3200"/>
              <a:t>Coaching</a:t>
            </a:r>
            <a:endParaRPr/>
          </a:p>
          <a:p>
            <a:pPr marL="514350" lvl="0" indent="-514350" algn="l" rtl="0">
              <a:lnSpc>
                <a:spcPct val="90000"/>
              </a:lnSpc>
              <a:spcBef>
                <a:spcPts val="1000"/>
              </a:spcBef>
              <a:spcAft>
                <a:spcPts val="0"/>
              </a:spcAft>
              <a:buClr>
                <a:schemeClr val="dk1"/>
              </a:buClr>
              <a:buSzPts val="3200"/>
              <a:buFont typeface="Calibri"/>
              <a:buAutoNum type="arabicPeriod"/>
            </a:pPr>
            <a:r>
              <a:rPr lang="en-US" sz="3200"/>
              <a:t>Communication</a:t>
            </a:r>
            <a:endParaRPr/>
          </a:p>
          <a:p>
            <a:pPr marL="514350" lvl="0" indent="-514350" algn="l" rtl="0">
              <a:lnSpc>
                <a:spcPct val="90000"/>
              </a:lnSpc>
              <a:spcBef>
                <a:spcPts val="1000"/>
              </a:spcBef>
              <a:spcAft>
                <a:spcPts val="0"/>
              </a:spcAft>
              <a:buClr>
                <a:schemeClr val="dk1"/>
              </a:buClr>
              <a:buSzPts val="3200"/>
              <a:buFont typeface="Calibri"/>
              <a:buAutoNum type="arabicPeriod"/>
            </a:pPr>
            <a:r>
              <a:rPr lang="en-US" sz="3200"/>
              <a:t>Relationship to Camp Fortune</a:t>
            </a:r>
            <a:endParaRPr sz="3200"/>
          </a:p>
        </p:txBody>
      </p:sp>
      <p:pic>
        <p:nvPicPr>
          <p:cNvPr id="93" name="Google Shape;93;p2" descr="Image result for strategic plan"/>
          <p:cNvPicPr preferRelativeResize="0"/>
          <p:nvPr/>
        </p:nvPicPr>
        <p:blipFill rotWithShape="1">
          <a:blip r:embed="rId3">
            <a:alphaModFix/>
          </a:blip>
          <a:srcRect/>
          <a:stretch/>
        </p:blipFill>
        <p:spPr>
          <a:xfrm>
            <a:off x="6849846" y="4027054"/>
            <a:ext cx="4030590" cy="208741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6"/>
          <p:cNvSpPr txBox="1">
            <a:spLocks noGrp="1"/>
          </p:cNvSpPr>
          <p:nvPr>
            <p:ph type="title"/>
          </p:nvPr>
        </p:nvSpPr>
        <p:spPr>
          <a:xfrm>
            <a:off x="838200" y="365125"/>
            <a:ext cx="10515600" cy="1325563"/>
          </a:xfrm>
          <a:prstGeom prst="rect">
            <a:avLst/>
          </a:prstGeom>
          <a:solidFill>
            <a:srgbClr val="00B0F0"/>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Why Volunteer?</a:t>
            </a:r>
            <a:endParaRPr/>
          </a:p>
        </p:txBody>
      </p:sp>
      <p:sp>
        <p:nvSpPr>
          <p:cNvPr id="216" name="Google Shape;216;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800"/>
              <a:buNone/>
            </a:pPr>
            <a:r>
              <a:rPr lang="en-US" b="1"/>
              <a:t>Aside from the fact that we need help;</a:t>
            </a:r>
            <a:endParaRPr/>
          </a:p>
          <a:p>
            <a:pPr marL="228600" lvl="0" indent="-228600" algn="l" rtl="0">
              <a:lnSpc>
                <a:spcPct val="90000"/>
              </a:lnSpc>
              <a:spcBef>
                <a:spcPts val="1000"/>
              </a:spcBef>
              <a:spcAft>
                <a:spcPts val="0"/>
              </a:spcAft>
              <a:buClr>
                <a:schemeClr val="dk1"/>
              </a:buClr>
              <a:buSzPts val="2800"/>
              <a:buChar char="•"/>
            </a:pPr>
            <a:r>
              <a:rPr lang="en-US"/>
              <a:t>Be part of the community, we rock!</a:t>
            </a:r>
            <a:endParaRPr/>
          </a:p>
          <a:p>
            <a:pPr marL="228600" lvl="0" indent="-228600" algn="l" rtl="0">
              <a:lnSpc>
                <a:spcPct val="90000"/>
              </a:lnSpc>
              <a:spcBef>
                <a:spcPts val="1000"/>
              </a:spcBef>
              <a:spcAft>
                <a:spcPts val="0"/>
              </a:spcAft>
              <a:buClr>
                <a:schemeClr val="dk1"/>
              </a:buClr>
              <a:buSzPts val="2800"/>
              <a:buChar char="•"/>
            </a:pPr>
            <a:r>
              <a:rPr lang="en-US"/>
              <a:t>Learn more about the sport your athlete loves.</a:t>
            </a:r>
            <a:endParaRPr/>
          </a:p>
          <a:p>
            <a:pPr marL="228600" lvl="0" indent="-228600" algn="l" rtl="0">
              <a:lnSpc>
                <a:spcPct val="90000"/>
              </a:lnSpc>
              <a:spcBef>
                <a:spcPts val="1000"/>
              </a:spcBef>
              <a:spcAft>
                <a:spcPts val="0"/>
              </a:spcAft>
              <a:buClr>
                <a:schemeClr val="dk1"/>
              </a:buClr>
              <a:buSzPts val="2800"/>
              <a:buChar char="•"/>
            </a:pPr>
            <a:r>
              <a:rPr lang="en-US"/>
              <a:t>It’s key to the survival of clubs like ours and we are the biggest.</a:t>
            </a:r>
            <a:endParaRPr/>
          </a:p>
          <a:p>
            <a:pPr marL="228600" lvl="0" indent="-228600" algn="l" rtl="0">
              <a:lnSpc>
                <a:spcPct val="90000"/>
              </a:lnSpc>
              <a:spcBef>
                <a:spcPts val="1000"/>
              </a:spcBef>
              <a:spcAft>
                <a:spcPts val="0"/>
              </a:spcAft>
              <a:buClr>
                <a:schemeClr val="dk1"/>
              </a:buClr>
              <a:buSzPts val="2800"/>
              <a:buChar char="•"/>
            </a:pPr>
            <a:r>
              <a:rPr lang="en-US"/>
              <a:t>Meet new people, most of us are pretty cool (except that Harley guy).</a:t>
            </a:r>
            <a:endParaRPr/>
          </a:p>
          <a:p>
            <a:pPr marL="228600" lvl="0" indent="-50800" algn="l" rtl="0">
              <a:lnSpc>
                <a:spcPct val="90000"/>
              </a:lnSpc>
              <a:spcBef>
                <a:spcPts val="1000"/>
              </a:spcBef>
              <a:spcAft>
                <a:spcPts val="0"/>
              </a:spcAft>
              <a:buClr>
                <a:schemeClr val="dk1"/>
              </a:buClr>
              <a:buSzPts val="2800"/>
              <a:buNone/>
            </a:pPr>
            <a:endParaRPr/>
          </a:p>
        </p:txBody>
      </p:sp>
      <p:pic>
        <p:nvPicPr>
          <p:cNvPr id="217" name="Google Shape;217;p16" descr="Image result for volunteer cartoon images"/>
          <p:cNvPicPr preferRelativeResize="0"/>
          <p:nvPr/>
        </p:nvPicPr>
        <p:blipFill rotWithShape="1">
          <a:blip r:embed="rId3">
            <a:alphaModFix/>
          </a:blip>
          <a:srcRect/>
          <a:stretch/>
        </p:blipFill>
        <p:spPr>
          <a:xfrm>
            <a:off x="2854036" y="4405745"/>
            <a:ext cx="5846619" cy="236451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g65703841f3_0_32"/>
          <p:cNvSpPr txBox="1">
            <a:spLocks noGrp="1"/>
          </p:cNvSpPr>
          <p:nvPr>
            <p:ph type="title"/>
          </p:nvPr>
        </p:nvSpPr>
        <p:spPr>
          <a:xfrm>
            <a:off x="838200" y="365125"/>
            <a:ext cx="10515600" cy="1325700"/>
          </a:xfrm>
          <a:prstGeom prst="rect">
            <a:avLst/>
          </a:prstGeom>
          <a:solidFill>
            <a:srgbClr val="00B0F0"/>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US"/>
              <a:t>Volunteer Insurance</a:t>
            </a:r>
            <a:endParaRPr/>
          </a:p>
        </p:txBody>
      </p:sp>
      <p:sp>
        <p:nvSpPr>
          <p:cNvPr id="223" name="Google Shape;223;g65703841f3_0_32"/>
          <p:cNvSpPr txBox="1">
            <a:spLocks noGrp="1"/>
          </p:cNvSpPr>
          <p:nvPr>
            <p:ph type="body" idx="1"/>
          </p:nvPr>
        </p:nvSpPr>
        <p:spPr>
          <a:xfrm>
            <a:off x="838200" y="1453600"/>
            <a:ext cx="10515600" cy="4723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1800"/>
              <a:buNone/>
            </a:pPr>
            <a:endParaRPr/>
          </a:p>
          <a:p>
            <a:pPr marL="0" lvl="0" indent="0" algn="ctr" rtl="0">
              <a:lnSpc>
                <a:spcPct val="90000"/>
              </a:lnSpc>
              <a:spcBef>
                <a:spcPts val="1000"/>
              </a:spcBef>
              <a:spcAft>
                <a:spcPts val="0"/>
              </a:spcAft>
              <a:buSzPts val="1800"/>
              <a:buNone/>
            </a:pPr>
            <a:r>
              <a:rPr lang="en-US" sz="3600" u="sng">
                <a:solidFill>
                  <a:schemeClr val="hlink"/>
                </a:solidFill>
                <a:latin typeface="Arial"/>
                <a:ea typeface="Arial"/>
                <a:cs typeface="Arial"/>
                <a:sym typeface="Arial"/>
                <a:hlinkClick r:id="rId3"/>
              </a:rPr>
              <a:t>https://freestyleontario.ski/</a:t>
            </a:r>
            <a:endParaRPr sz="3600"/>
          </a:p>
          <a:p>
            <a:pPr marL="0" lvl="0" indent="0" algn="ctr" rtl="0">
              <a:lnSpc>
                <a:spcPct val="90000"/>
              </a:lnSpc>
              <a:spcBef>
                <a:spcPts val="1000"/>
              </a:spcBef>
              <a:spcAft>
                <a:spcPts val="0"/>
              </a:spcAft>
              <a:buSzPts val="1800"/>
              <a:buNone/>
            </a:pPr>
            <a:r>
              <a:rPr lang="en-US"/>
              <a:t>Associate licence = $25</a:t>
            </a:r>
            <a:endParaRPr/>
          </a:p>
          <a:p>
            <a:pPr marL="0" lvl="0" indent="0" algn="l" rtl="0">
              <a:lnSpc>
                <a:spcPct val="90000"/>
              </a:lnSpc>
              <a:spcBef>
                <a:spcPts val="1000"/>
              </a:spcBef>
              <a:spcAft>
                <a:spcPts val="0"/>
              </a:spcAft>
              <a:buSzPts val="1800"/>
              <a:buNone/>
            </a:pPr>
            <a:endParaRPr/>
          </a:p>
        </p:txBody>
      </p:sp>
      <p:pic>
        <p:nvPicPr>
          <p:cNvPr id="224" name="Google Shape;224;g65703841f3_0_32"/>
          <p:cNvPicPr preferRelativeResize="0"/>
          <p:nvPr/>
        </p:nvPicPr>
        <p:blipFill rotWithShape="1">
          <a:blip r:embed="rId4">
            <a:alphaModFix/>
          </a:blip>
          <a:srcRect/>
          <a:stretch/>
        </p:blipFill>
        <p:spPr>
          <a:xfrm>
            <a:off x="0" y="3284075"/>
            <a:ext cx="6075275" cy="33689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7"/>
          <p:cNvSpPr txBox="1">
            <a:spLocks noGrp="1"/>
          </p:cNvSpPr>
          <p:nvPr>
            <p:ph type="title"/>
          </p:nvPr>
        </p:nvSpPr>
        <p:spPr>
          <a:xfrm>
            <a:off x="838200" y="365125"/>
            <a:ext cx="10515600" cy="1325563"/>
          </a:xfrm>
          <a:prstGeom prst="rect">
            <a:avLst/>
          </a:prstGeom>
          <a:solidFill>
            <a:srgbClr val="00B0F0"/>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General call out for help</a:t>
            </a:r>
            <a:endParaRPr/>
          </a:p>
        </p:txBody>
      </p:sp>
      <p:sp>
        <p:nvSpPr>
          <p:cNvPr id="230" name="Google Shape;230;p17"/>
          <p:cNvSpPr txBox="1">
            <a:spLocks noGrp="1"/>
          </p:cNvSpPr>
          <p:nvPr>
            <p:ph type="body" idx="1"/>
          </p:nvPr>
        </p:nvSpPr>
        <p:spPr>
          <a:xfrm>
            <a:off x="838200" y="1825625"/>
            <a:ext cx="10515600" cy="479684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t>To run our program effectively and because mother nature can be a bit testy at time, we will send team snap/email requests to help out. Please be on the look out, no experience is needed.</a:t>
            </a:r>
            <a:endParaRPr/>
          </a:p>
          <a:p>
            <a:pPr marL="0" lvl="0" indent="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US"/>
              <a:t>Terrain help; jump builds, shoveling, chopping, clearing etc…</a:t>
            </a:r>
            <a:endParaRPr/>
          </a:p>
          <a:p>
            <a:pPr marL="228600" lvl="0" indent="-5080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p:txBody>
      </p:sp>
      <p:sp>
        <p:nvSpPr>
          <p:cNvPr id="231" name="Google Shape;231;p17" descr="Image result for email images"/>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32" name="Google Shape;232;p17" descr="Image result for email images"/>
          <p:cNvPicPr preferRelativeResize="0"/>
          <p:nvPr/>
        </p:nvPicPr>
        <p:blipFill rotWithShape="1">
          <a:blip r:embed="rId3">
            <a:alphaModFix/>
          </a:blip>
          <a:srcRect/>
          <a:stretch/>
        </p:blipFill>
        <p:spPr>
          <a:xfrm>
            <a:off x="1219200" y="4267201"/>
            <a:ext cx="3048000" cy="1978530"/>
          </a:xfrm>
          <a:prstGeom prst="rect">
            <a:avLst/>
          </a:prstGeom>
          <a:noFill/>
          <a:ln>
            <a:noFill/>
          </a:ln>
        </p:spPr>
      </p:pic>
      <p:pic>
        <p:nvPicPr>
          <p:cNvPr id="233" name="Google Shape;233;p17" descr="Image result for megaphone images"/>
          <p:cNvPicPr preferRelativeResize="0"/>
          <p:nvPr/>
        </p:nvPicPr>
        <p:blipFill rotWithShape="1">
          <a:blip r:embed="rId4">
            <a:alphaModFix/>
          </a:blip>
          <a:srcRect/>
          <a:stretch/>
        </p:blipFill>
        <p:spPr>
          <a:xfrm>
            <a:off x="6694920" y="4191000"/>
            <a:ext cx="3638550" cy="26670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8"/>
          <p:cNvSpPr txBox="1">
            <a:spLocks noGrp="1"/>
          </p:cNvSpPr>
          <p:nvPr>
            <p:ph type="title"/>
          </p:nvPr>
        </p:nvSpPr>
        <p:spPr>
          <a:xfrm>
            <a:off x="838200" y="365125"/>
            <a:ext cx="10515600" cy="1325563"/>
          </a:xfrm>
          <a:prstGeom prst="rect">
            <a:avLst/>
          </a:prstGeom>
          <a:solidFill>
            <a:srgbClr val="00B0F0"/>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Volunteer Coordinators</a:t>
            </a:r>
            <a:endParaRPr/>
          </a:p>
        </p:txBody>
      </p:sp>
      <p:sp>
        <p:nvSpPr>
          <p:cNvPr id="239" name="Google Shape;239;p18"/>
          <p:cNvSpPr txBox="1">
            <a:spLocks noGrp="1"/>
          </p:cNvSpPr>
          <p:nvPr>
            <p:ph type="body" idx="1"/>
          </p:nvPr>
        </p:nvSpPr>
        <p:spPr>
          <a:xfrm>
            <a:off x="838200" y="1349926"/>
            <a:ext cx="10515600" cy="5429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t>Volunteer coordinators that help with the organizing of specific activities. </a:t>
            </a:r>
            <a:endParaRPr/>
          </a:p>
          <a:p>
            <a:pPr marL="0" lvl="0" indent="0" algn="l" rtl="0">
              <a:lnSpc>
                <a:spcPct val="90000"/>
              </a:lnSpc>
              <a:spcBef>
                <a:spcPts val="1000"/>
              </a:spcBef>
              <a:spcAft>
                <a:spcPts val="0"/>
              </a:spcAft>
              <a:buClr>
                <a:schemeClr val="dk1"/>
              </a:buClr>
              <a:buSzPts val="2800"/>
              <a:buNone/>
            </a:pPr>
            <a:r>
              <a:rPr lang="en-US" b="1"/>
              <a:t>Supplemental Programming:</a:t>
            </a:r>
            <a:endParaRPr/>
          </a:p>
          <a:p>
            <a:pPr marL="0" lvl="0" indent="0" algn="l" rtl="0">
              <a:lnSpc>
                <a:spcPct val="90000"/>
              </a:lnSpc>
              <a:spcBef>
                <a:spcPts val="1000"/>
              </a:spcBef>
              <a:spcAft>
                <a:spcPts val="0"/>
              </a:spcAft>
              <a:buClr>
                <a:schemeClr val="dk1"/>
              </a:buClr>
              <a:buSzPts val="2800"/>
              <a:buNone/>
            </a:pPr>
            <a:r>
              <a:rPr lang="en-US"/>
              <a:t>Maximise, FF Air bag, Dryland, Water Ramp, Trampoline</a:t>
            </a:r>
            <a:endParaRPr/>
          </a:p>
          <a:p>
            <a:pPr marL="0" lvl="0" indent="0" algn="l" rtl="0">
              <a:lnSpc>
                <a:spcPct val="90000"/>
              </a:lnSpc>
              <a:spcBef>
                <a:spcPts val="1000"/>
              </a:spcBef>
              <a:spcAft>
                <a:spcPts val="0"/>
              </a:spcAft>
              <a:buClr>
                <a:schemeClr val="dk1"/>
              </a:buClr>
              <a:buSzPts val="2800"/>
              <a:buNone/>
            </a:pPr>
            <a:r>
              <a:rPr lang="en-US" b="1"/>
              <a:t>Competitive Programming:</a:t>
            </a:r>
            <a:endParaRPr/>
          </a:p>
          <a:p>
            <a:pPr marL="0" lvl="0" indent="0" algn="l" rtl="0">
              <a:lnSpc>
                <a:spcPct val="90000"/>
              </a:lnSpc>
              <a:spcBef>
                <a:spcPts val="1000"/>
              </a:spcBef>
              <a:spcAft>
                <a:spcPts val="0"/>
              </a:spcAft>
              <a:buClr>
                <a:schemeClr val="dk1"/>
              </a:buClr>
              <a:buSzPts val="2800"/>
              <a:buNone/>
            </a:pPr>
            <a:r>
              <a:rPr lang="en-US"/>
              <a:t>D-team Manager x 2</a:t>
            </a:r>
            <a:endParaRPr/>
          </a:p>
          <a:p>
            <a:pPr marL="0" lvl="0" indent="0" algn="l" rtl="0">
              <a:lnSpc>
                <a:spcPct val="90000"/>
              </a:lnSpc>
              <a:spcBef>
                <a:spcPts val="1000"/>
              </a:spcBef>
              <a:spcAft>
                <a:spcPts val="0"/>
              </a:spcAft>
              <a:buClr>
                <a:schemeClr val="dk1"/>
              </a:buClr>
              <a:buSzPts val="2800"/>
              <a:buNone/>
            </a:pPr>
            <a:r>
              <a:rPr lang="en-US" b="1"/>
              <a:t>Regular Programming:</a:t>
            </a:r>
            <a:endParaRPr/>
          </a:p>
          <a:p>
            <a:pPr marL="0" lvl="0" indent="0" algn="l" rtl="0">
              <a:lnSpc>
                <a:spcPct val="90000"/>
              </a:lnSpc>
              <a:spcBef>
                <a:spcPts val="1000"/>
              </a:spcBef>
              <a:spcAft>
                <a:spcPts val="0"/>
              </a:spcAft>
              <a:buClr>
                <a:schemeClr val="dk1"/>
              </a:buClr>
              <a:buSzPts val="2800"/>
              <a:buNone/>
            </a:pPr>
            <a:r>
              <a:rPr lang="en-US"/>
              <a:t>Merchandise, Team jackets, Newsletter, Team Snap, Open House</a:t>
            </a:r>
            <a:endParaRPr/>
          </a:p>
          <a:p>
            <a:pPr marL="0" lvl="0" indent="0" algn="l" rtl="0">
              <a:lnSpc>
                <a:spcPct val="90000"/>
              </a:lnSpc>
              <a:spcBef>
                <a:spcPts val="1000"/>
              </a:spcBef>
              <a:spcAft>
                <a:spcPts val="0"/>
              </a:spcAft>
              <a:buClr>
                <a:schemeClr val="dk1"/>
              </a:buClr>
              <a:buSzPts val="2800"/>
              <a:buNone/>
            </a:pPr>
            <a:r>
              <a:rPr lang="en-US" b="1"/>
              <a:t>Event Programming:</a:t>
            </a:r>
            <a:endParaRPr/>
          </a:p>
          <a:p>
            <a:pPr marL="0" lvl="0" indent="0" algn="l" rtl="0">
              <a:lnSpc>
                <a:spcPct val="90000"/>
              </a:lnSpc>
              <a:spcBef>
                <a:spcPts val="1000"/>
              </a:spcBef>
              <a:spcAft>
                <a:spcPts val="0"/>
              </a:spcAft>
              <a:buClr>
                <a:schemeClr val="dk1"/>
              </a:buClr>
              <a:buSzPts val="2800"/>
              <a:buNone/>
            </a:pPr>
            <a:r>
              <a:rPr lang="en-US"/>
              <a:t>Kick-off, Bump Off, Freestylerz Festival, Sapling Session, </a:t>
            </a:r>
            <a:r>
              <a:rPr lang="en-US" i="1">
                <a:solidFill>
                  <a:srgbClr val="888888"/>
                </a:solidFill>
              </a:rPr>
              <a:t>Duffy Duals,Timber Tour</a:t>
            </a:r>
            <a:endParaRPr i="1">
              <a:solidFill>
                <a:srgbClr val="888888"/>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9"/>
          <p:cNvSpPr txBox="1">
            <a:spLocks noGrp="1"/>
          </p:cNvSpPr>
          <p:nvPr>
            <p:ph type="title"/>
          </p:nvPr>
        </p:nvSpPr>
        <p:spPr>
          <a:xfrm>
            <a:off x="838200" y="365125"/>
            <a:ext cx="10515600" cy="1325563"/>
          </a:xfrm>
          <a:prstGeom prst="rect">
            <a:avLst/>
          </a:prstGeom>
          <a:solidFill>
            <a:srgbClr val="00B0F0"/>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Event Roles</a:t>
            </a:r>
            <a:endParaRPr/>
          </a:p>
        </p:txBody>
      </p:sp>
      <p:sp>
        <p:nvSpPr>
          <p:cNvPr id="245" name="Google Shape;245;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ctr" rtl="0">
              <a:lnSpc>
                <a:spcPct val="90000"/>
              </a:lnSpc>
              <a:spcBef>
                <a:spcPts val="0"/>
              </a:spcBef>
              <a:spcAft>
                <a:spcPts val="0"/>
              </a:spcAft>
              <a:buClr>
                <a:schemeClr val="dk1"/>
              </a:buClr>
              <a:buSzPts val="2800"/>
              <a:buNone/>
            </a:pPr>
            <a:r>
              <a:rPr lang="en-US" b="1"/>
              <a:t>Great First Time Volunteer Positions</a:t>
            </a:r>
            <a:endParaRPr b="1"/>
          </a:p>
          <a:p>
            <a:pPr marL="228600" lvl="0" indent="-50800" algn="l" rtl="0">
              <a:lnSpc>
                <a:spcPct val="90000"/>
              </a:lnSpc>
              <a:spcBef>
                <a:spcPts val="0"/>
              </a:spcBef>
              <a:spcAft>
                <a:spcPts val="0"/>
              </a:spcAft>
              <a:buClr>
                <a:schemeClr val="dk1"/>
              </a:buClr>
              <a:buSzPts val="2800"/>
              <a:buNone/>
            </a:pPr>
            <a:endParaRPr/>
          </a:p>
          <a:p>
            <a:pPr marL="228600" lvl="0" indent="-50800" algn="l" rtl="0">
              <a:lnSpc>
                <a:spcPct val="90000"/>
              </a:lnSpc>
              <a:spcBef>
                <a:spcPts val="0"/>
              </a:spcBef>
              <a:spcAft>
                <a:spcPts val="0"/>
              </a:spcAft>
              <a:buClr>
                <a:schemeClr val="dk1"/>
              </a:buClr>
              <a:buSzPts val="2800"/>
              <a:buNone/>
            </a:pPr>
            <a:endParaRPr/>
          </a:p>
        </p:txBody>
      </p:sp>
      <p:pic>
        <p:nvPicPr>
          <p:cNvPr id="246" name="Google Shape;246;p19"/>
          <p:cNvPicPr preferRelativeResize="0"/>
          <p:nvPr/>
        </p:nvPicPr>
        <p:blipFill rotWithShape="1">
          <a:blip r:embed="rId3">
            <a:alphaModFix/>
          </a:blip>
          <a:srcRect/>
          <a:stretch/>
        </p:blipFill>
        <p:spPr>
          <a:xfrm>
            <a:off x="838200" y="2590375"/>
            <a:ext cx="8107026" cy="3586600"/>
          </a:xfrm>
          <a:prstGeom prst="rect">
            <a:avLst/>
          </a:prstGeom>
          <a:noFill/>
          <a:ln>
            <a:noFill/>
          </a:ln>
        </p:spPr>
      </p:pic>
      <p:pic>
        <p:nvPicPr>
          <p:cNvPr id="247" name="Google Shape;247;p19"/>
          <p:cNvPicPr preferRelativeResize="0"/>
          <p:nvPr/>
        </p:nvPicPr>
        <p:blipFill rotWithShape="1">
          <a:blip r:embed="rId4">
            <a:alphaModFix/>
          </a:blip>
          <a:srcRect/>
          <a:stretch/>
        </p:blipFill>
        <p:spPr>
          <a:xfrm>
            <a:off x="9206125" y="2859100"/>
            <a:ext cx="2907175" cy="331787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g65703841f3_0_4"/>
          <p:cNvSpPr txBox="1">
            <a:spLocks noGrp="1"/>
          </p:cNvSpPr>
          <p:nvPr>
            <p:ph type="title"/>
          </p:nvPr>
        </p:nvSpPr>
        <p:spPr>
          <a:xfrm>
            <a:off x="838200" y="365125"/>
            <a:ext cx="10515600" cy="1325700"/>
          </a:xfrm>
          <a:prstGeom prst="rect">
            <a:avLst/>
          </a:prstGeom>
          <a:solidFill>
            <a:srgbClr val="00B0F0"/>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a:t>Event Roles</a:t>
            </a:r>
            <a:endParaRPr/>
          </a:p>
          <a:p>
            <a:pPr marL="0" lvl="0" indent="0" algn="ctr" rtl="0">
              <a:lnSpc>
                <a:spcPct val="90000"/>
              </a:lnSpc>
              <a:spcBef>
                <a:spcPts val="0"/>
              </a:spcBef>
              <a:spcAft>
                <a:spcPts val="0"/>
              </a:spcAft>
              <a:buSzPts val="1800"/>
              <a:buNone/>
            </a:pPr>
            <a:endParaRPr/>
          </a:p>
        </p:txBody>
      </p:sp>
      <p:sp>
        <p:nvSpPr>
          <p:cNvPr id="253" name="Google Shape;253;g65703841f3_0_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1800"/>
              <a:buNone/>
            </a:pPr>
            <a:endParaRPr/>
          </a:p>
        </p:txBody>
      </p:sp>
      <p:pic>
        <p:nvPicPr>
          <p:cNvPr id="254" name="Google Shape;254;g65703841f3_0_4"/>
          <p:cNvPicPr preferRelativeResize="0"/>
          <p:nvPr/>
        </p:nvPicPr>
        <p:blipFill rotWithShape="1">
          <a:blip r:embed="rId3">
            <a:alphaModFix/>
          </a:blip>
          <a:srcRect/>
          <a:stretch/>
        </p:blipFill>
        <p:spPr>
          <a:xfrm>
            <a:off x="838188" y="1690825"/>
            <a:ext cx="7381875" cy="4762500"/>
          </a:xfrm>
          <a:prstGeom prst="rect">
            <a:avLst/>
          </a:prstGeom>
          <a:noFill/>
          <a:ln>
            <a:noFill/>
          </a:ln>
        </p:spPr>
      </p:pic>
      <p:pic>
        <p:nvPicPr>
          <p:cNvPr id="255" name="Google Shape;255;g65703841f3_0_4"/>
          <p:cNvPicPr preferRelativeResize="0"/>
          <p:nvPr/>
        </p:nvPicPr>
        <p:blipFill rotWithShape="1">
          <a:blip r:embed="rId4">
            <a:alphaModFix/>
          </a:blip>
          <a:srcRect/>
          <a:stretch/>
        </p:blipFill>
        <p:spPr>
          <a:xfrm>
            <a:off x="8220075" y="2486100"/>
            <a:ext cx="2857500" cy="28575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g65703841f3_0_19"/>
          <p:cNvSpPr txBox="1">
            <a:spLocks noGrp="1"/>
          </p:cNvSpPr>
          <p:nvPr>
            <p:ph type="title"/>
          </p:nvPr>
        </p:nvSpPr>
        <p:spPr>
          <a:xfrm>
            <a:off x="838200" y="365125"/>
            <a:ext cx="10515600" cy="1325700"/>
          </a:xfrm>
          <a:prstGeom prst="rect">
            <a:avLst/>
          </a:prstGeom>
          <a:solidFill>
            <a:srgbClr val="00B0F0"/>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US"/>
              <a:t>Event Roles</a:t>
            </a:r>
            <a:endParaRPr/>
          </a:p>
        </p:txBody>
      </p:sp>
      <p:sp>
        <p:nvSpPr>
          <p:cNvPr id="261" name="Google Shape;261;g65703841f3_0_19"/>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1800"/>
              <a:buNone/>
            </a:pPr>
            <a:endParaRPr/>
          </a:p>
        </p:txBody>
      </p:sp>
      <p:pic>
        <p:nvPicPr>
          <p:cNvPr id="262" name="Google Shape;262;g65703841f3_0_19"/>
          <p:cNvPicPr preferRelativeResize="0"/>
          <p:nvPr/>
        </p:nvPicPr>
        <p:blipFill rotWithShape="1">
          <a:blip r:embed="rId3">
            <a:alphaModFix/>
          </a:blip>
          <a:srcRect/>
          <a:stretch/>
        </p:blipFill>
        <p:spPr>
          <a:xfrm>
            <a:off x="838200" y="1919500"/>
            <a:ext cx="6972300" cy="3913525"/>
          </a:xfrm>
          <a:prstGeom prst="rect">
            <a:avLst/>
          </a:prstGeom>
          <a:noFill/>
          <a:ln>
            <a:noFill/>
          </a:ln>
        </p:spPr>
      </p:pic>
      <p:pic>
        <p:nvPicPr>
          <p:cNvPr id="263" name="Google Shape;263;g65703841f3_0_19"/>
          <p:cNvPicPr preferRelativeResize="0"/>
          <p:nvPr/>
        </p:nvPicPr>
        <p:blipFill rotWithShape="1">
          <a:blip r:embed="rId4">
            <a:alphaModFix/>
          </a:blip>
          <a:srcRect/>
          <a:stretch/>
        </p:blipFill>
        <p:spPr>
          <a:xfrm>
            <a:off x="7919750" y="2087225"/>
            <a:ext cx="3434050" cy="36519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g65703841f3_0_14"/>
          <p:cNvSpPr txBox="1">
            <a:spLocks noGrp="1"/>
          </p:cNvSpPr>
          <p:nvPr>
            <p:ph type="title"/>
          </p:nvPr>
        </p:nvSpPr>
        <p:spPr>
          <a:xfrm>
            <a:off x="838200" y="365125"/>
            <a:ext cx="10515600" cy="1325700"/>
          </a:xfrm>
          <a:prstGeom prst="rect">
            <a:avLst/>
          </a:prstGeom>
          <a:solidFill>
            <a:srgbClr val="00B0F0"/>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US"/>
              <a:t>Event Roles</a:t>
            </a:r>
            <a:endParaRPr/>
          </a:p>
        </p:txBody>
      </p:sp>
      <p:sp>
        <p:nvSpPr>
          <p:cNvPr id="269" name="Google Shape;269;g65703841f3_0_1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1800"/>
              <a:buNone/>
            </a:pPr>
            <a:endParaRPr/>
          </a:p>
        </p:txBody>
      </p:sp>
      <p:pic>
        <p:nvPicPr>
          <p:cNvPr id="270" name="Google Shape;270;g65703841f3_0_14"/>
          <p:cNvPicPr preferRelativeResize="0"/>
          <p:nvPr/>
        </p:nvPicPr>
        <p:blipFill rotWithShape="1">
          <a:blip r:embed="rId3">
            <a:alphaModFix/>
          </a:blip>
          <a:srcRect/>
          <a:stretch/>
        </p:blipFill>
        <p:spPr>
          <a:xfrm>
            <a:off x="838188" y="1872375"/>
            <a:ext cx="7153275" cy="4257675"/>
          </a:xfrm>
          <a:prstGeom prst="rect">
            <a:avLst/>
          </a:prstGeom>
          <a:noFill/>
          <a:ln>
            <a:noFill/>
          </a:ln>
        </p:spPr>
      </p:pic>
      <p:pic>
        <p:nvPicPr>
          <p:cNvPr id="271" name="Google Shape;271;g65703841f3_0_14"/>
          <p:cNvPicPr preferRelativeResize="0"/>
          <p:nvPr/>
        </p:nvPicPr>
        <p:blipFill rotWithShape="1">
          <a:blip r:embed="rId4">
            <a:alphaModFix/>
          </a:blip>
          <a:srcRect/>
          <a:stretch/>
        </p:blipFill>
        <p:spPr>
          <a:xfrm>
            <a:off x="7868475" y="2254950"/>
            <a:ext cx="4323524" cy="32799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20"/>
          <p:cNvSpPr txBox="1">
            <a:spLocks noGrp="1"/>
          </p:cNvSpPr>
          <p:nvPr>
            <p:ph type="title"/>
          </p:nvPr>
        </p:nvSpPr>
        <p:spPr>
          <a:xfrm>
            <a:off x="838200" y="365125"/>
            <a:ext cx="10515600" cy="1325563"/>
          </a:xfrm>
          <a:prstGeom prst="rect">
            <a:avLst/>
          </a:prstGeom>
          <a:solidFill>
            <a:srgbClr val="00B0F0"/>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Volunteer Support: You are not alone</a:t>
            </a:r>
            <a:endParaRPr/>
          </a:p>
        </p:txBody>
      </p:sp>
      <p:sp>
        <p:nvSpPr>
          <p:cNvPr id="277" name="Google Shape;277;p20"/>
          <p:cNvSpPr txBox="1">
            <a:spLocks noGrp="1"/>
          </p:cNvSpPr>
          <p:nvPr>
            <p:ph type="body" idx="1"/>
          </p:nvPr>
        </p:nvSpPr>
        <p:spPr>
          <a:xfrm>
            <a:off x="838200" y="1825625"/>
            <a:ext cx="10515600" cy="47706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Volunteer Coordinator roles have checklists!</a:t>
            </a:r>
            <a:endParaRPr/>
          </a:p>
          <a:p>
            <a:pPr marL="228600" lvl="0" indent="-228600" algn="l" rtl="0">
              <a:lnSpc>
                <a:spcPct val="90000"/>
              </a:lnSpc>
              <a:spcBef>
                <a:spcPts val="1000"/>
              </a:spcBef>
              <a:spcAft>
                <a:spcPts val="0"/>
              </a:spcAft>
              <a:buClr>
                <a:schemeClr val="dk1"/>
              </a:buClr>
              <a:buSzPts val="2800"/>
              <a:buChar char="•"/>
            </a:pPr>
            <a:r>
              <a:rPr lang="en-US"/>
              <a:t>At Timber Tours you will have a volunteer coordinator on site.</a:t>
            </a:r>
            <a:endParaRPr/>
          </a:p>
          <a:p>
            <a:pPr marL="228600" lvl="0" indent="-228600" algn="l" rtl="0">
              <a:lnSpc>
                <a:spcPct val="90000"/>
              </a:lnSpc>
              <a:spcBef>
                <a:spcPts val="1000"/>
              </a:spcBef>
              <a:spcAft>
                <a:spcPts val="0"/>
              </a:spcAft>
              <a:buClr>
                <a:schemeClr val="dk1"/>
              </a:buClr>
              <a:buSzPts val="2800"/>
              <a:buChar char="•"/>
            </a:pPr>
            <a:r>
              <a:rPr lang="en-US"/>
              <a:t>You have a community there to help you, board members, coaches and other parents who have experience.</a:t>
            </a:r>
            <a:endParaRPr/>
          </a:p>
          <a:p>
            <a:pPr marL="228600" lvl="0" indent="-228600" algn="l" rtl="0">
              <a:lnSpc>
                <a:spcPct val="90000"/>
              </a:lnSpc>
              <a:spcBef>
                <a:spcPts val="1000"/>
              </a:spcBef>
              <a:spcAft>
                <a:spcPts val="0"/>
              </a:spcAft>
              <a:buClr>
                <a:schemeClr val="dk1"/>
              </a:buClr>
              <a:buSzPts val="2800"/>
              <a:buChar char="•"/>
            </a:pPr>
            <a:r>
              <a:rPr lang="en-US"/>
              <a:t>You can reach out to me, the volunteer coordinator support person at:	</a:t>
            </a:r>
            <a:r>
              <a:rPr lang="en-US" u="sng">
                <a:solidFill>
                  <a:schemeClr val="hlink"/>
                </a:solidFill>
                <a:hlinkClick r:id="rId3"/>
              </a:rPr>
              <a:t>natasha@coordinatedaccess.ca</a:t>
            </a:r>
            <a:endParaRPr/>
          </a:p>
          <a:p>
            <a:pPr marL="228600" lvl="0" indent="-165100" algn="l" rtl="0">
              <a:lnSpc>
                <a:spcPct val="90000"/>
              </a:lnSpc>
              <a:spcBef>
                <a:spcPts val="1000"/>
              </a:spcBef>
              <a:spcAft>
                <a:spcPts val="0"/>
              </a:spcAft>
              <a:buSzPts val="1800"/>
              <a:buChar char="•"/>
            </a:pPr>
            <a:r>
              <a:rPr lang="en-US"/>
              <a:t>As the activities get closer </a:t>
            </a:r>
            <a:endParaRPr/>
          </a:p>
          <a:p>
            <a:pPr marL="0" lvl="0" indent="0" algn="l" rtl="0">
              <a:lnSpc>
                <a:spcPct val="90000"/>
              </a:lnSpc>
              <a:spcBef>
                <a:spcPts val="1000"/>
              </a:spcBef>
              <a:spcAft>
                <a:spcPts val="0"/>
              </a:spcAft>
              <a:buNone/>
            </a:pPr>
            <a:r>
              <a:rPr lang="en-US"/>
              <a:t>   we will be in touch to ask you to volunteer;</a:t>
            </a:r>
            <a:endParaRPr/>
          </a:p>
          <a:p>
            <a:pPr marL="0" lvl="0" indent="0" algn="ctr" rtl="0">
              <a:lnSpc>
                <a:spcPct val="90000"/>
              </a:lnSpc>
              <a:spcBef>
                <a:spcPts val="1000"/>
              </a:spcBef>
              <a:spcAft>
                <a:spcPts val="0"/>
              </a:spcAft>
              <a:buNone/>
            </a:pPr>
            <a:r>
              <a:rPr lang="en-US" b="1"/>
              <a:t>Please!</a:t>
            </a:r>
            <a:endParaRPr b="1"/>
          </a:p>
        </p:txBody>
      </p:sp>
      <p:pic>
        <p:nvPicPr>
          <p:cNvPr id="278" name="Google Shape;278;p20" descr="https://35b7f1d7d0790b02114c-1b8897185d70b198c119e1d2b7efd8a2.ssl.cf1.rackcdn.com/roster_full_photos/62460409/original/56f87cef-7083-4faa-b895-03b265573075.jpg"/>
          <p:cNvPicPr preferRelativeResize="0"/>
          <p:nvPr/>
        </p:nvPicPr>
        <p:blipFill rotWithShape="1">
          <a:blip r:embed="rId4">
            <a:alphaModFix/>
          </a:blip>
          <a:srcRect/>
          <a:stretch/>
        </p:blipFill>
        <p:spPr>
          <a:xfrm>
            <a:off x="7629236" y="4248726"/>
            <a:ext cx="3038763" cy="2063173"/>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21"/>
          <p:cNvSpPr txBox="1">
            <a:spLocks noGrp="1"/>
          </p:cNvSpPr>
          <p:nvPr>
            <p:ph type="ctrTitle"/>
          </p:nvPr>
        </p:nvSpPr>
        <p:spPr>
          <a:xfrm>
            <a:off x="1524000" y="563419"/>
            <a:ext cx="9144000" cy="1616364"/>
          </a:xfrm>
          <a:prstGeom prst="rect">
            <a:avLst/>
          </a:prstGeom>
          <a:solidFill>
            <a:srgbClr val="00B0F0"/>
          </a:solid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5400"/>
              <a:buFont typeface="Calibri"/>
              <a:buNone/>
            </a:pPr>
            <a:r>
              <a:rPr lang="en-US" sz="5400"/>
              <a:t>Concussions</a:t>
            </a:r>
            <a:br>
              <a:rPr lang="en-US" sz="5400"/>
            </a:br>
            <a:r>
              <a:rPr lang="en-US" sz="5400"/>
              <a:t>It’s A Matter of Law</a:t>
            </a:r>
            <a:endParaRPr sz="5400"/>
          </a:p>
        </p:txBody>
      </p:sp>
      <p:sp>
        <p:nvSpPr>
          <p:cNvPr id="284" name="Google Shape;284;p21" descr="Image result for concussions"/>
          <p:cNvSpPr txBox="1">
            <a:spLocks noGrp="1"/>
          </p:cNvSpPr>
          <p:nvPr>
            <p:ph type="subTitle" idx="1"/>
          </p:nvPr>
        </p:nvSpPr>
        <p:spPr>
          <a:xfrm>
            <a:off x="5403273" y="8679048"/>
            <a:ext cx="6427230" cy="1261587"/>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pic>
        <p:nvPicPr>
          <p:cNvPr id="285" name="Google Shape;285;p21" descr="Image result for concussions"/>
          <p:cNvPicPr preferRelativeResize="0"/>
          <p:nvPr/>
        </p:nvPicPr>
        <p:blipFill rotWithShape="1">
          <a:blip r:embed="rId3">
            <a:alphaModFix/>
          </a:blip>
          <a:srcRect/>
          <a:stretch/>
        </p:blipFill>
        <p:spPr>
          <a:xfrm>
            <a:off x="3757757" y="2890981"/>
            <a:ext cx="4351770" cy="335294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3"/>
          <p:cNvSpPr txBox="1">
            <a:spLocks noGrp="1"/>
          </p:cNvSpPr>
          <p:nvPr>
            <p:ph type="title"/>
          </p:nvPr>
        </p:nvSpPr>
        <p:spPr>
          <a:xfrm>
            <a:off x="838200" y="327875"/>
            <a:ext cx="10515600" cy="1325700"/>
          </a:xfrm>
          <a:prstGeom prst="rect">
            <a:avLst/>
          </a:prstGeom>
          <a:solidFill>
            <a:srgbClr val="00B0F0"/>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Vision, Mission, Mandate </a:t>
            </a:r>
            <a:endParaRPr/>
          </a:p>
        </p:txBody>
      </p:sp>
      <p:sp>
        <p:nvSpPr>
          <p:cNvPr id="99" name="Google Shape;99;p3"/>
          <p:cNvSpPr txBox="1">
            <a:spLocks noGrp="1"/>
          </p:cNvSpPr>
          <p:nvPr>
            <p:ph type="body" idx="1"/>
          </p:nvPr>
        </p:nvSpPr>
        <p:spPr>
          <a:xfrm>
            <a:off x="838200" y="1884218"/>
            <a:ext cx="10515600" cy="4666483"/>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Clr>
                <a:schemeClr val="dk1"/>
              </a:buClr>
              <a:buSzPts val="2380"/>
              <a:buNone/>
            </a:pPr>
            <a:r>
              <a:rPr lang="en-US" sz="2380" b="1"/>
              <a:t>Vision</a:t>
            </a:r>
            <a:endParaRPr sz="2380" b="1"/>
          </a:p>
          <a:p>
            <a:pPr marL="228600" lvl="0" indent="-228600" algn="l" rtl="0">
              <a:lnSpc>
                <a:spcPct val="70000"/>
              </a:lnSpc>
              <a:spcBef>
                <a:spcPts val="1000"/>
              </a:spcBef>
              <a:spcAft>
                <a:spcPts val="0"/>
              </a:spcAft>
              <a:buClr>
                <a:schemeClr val="dk1"/>
              </a:buClr>
              <a:buSzPts val="2380"/>
              <a:buChar char="•"/>
            </a:pPr>
            <a:r>
              <a:rPr lang="en-US" sz="2380"/>
              <a:t>To bring together athletes in a safe, supportive and welcoming community to build confidence in their skills, grow friendships and develop a lifelong passion for the sport of freestyle skiing.</a:t>
            </a:r>
            <a:endParaRPr sz="2380"/>
          </a:p>
          <a:p>
            <a:pPr marL="0" lvl="0" indent="0" algn="l" rtl="0">
              <a:lnSpc>
                <a:spcPct val="70000"/>
              </a:lnSpc>
              <a:spcBef>
                <a:spcPts val="1000"/>
              </a:spcBef>
              <a:spcAft>
                <a:spcPts val="0"/>
              </a:spcAft>
              <a:buClr>
                <a:schemeClr val="dk1"/>
              </a:buClr>
              <a:buSzPts val="2380"/>
              <a:buNone/>
            </a:pPr>
            <a:endParaRPr sz="2380"/>
          </a:p>
          <a:p>
            <a:pPr marL="0" lvl="0" indent="0" algn="l" rtl="0">
              <a:lnSpc>
                <a:spcPct val="70000"/>
              </a:lnSpc>
              <a:spcBef>
                <a:spcPts val="1000"/>
              </a:spcBef>
              <a:spcAft>
                <a:spcPts val="0"/>
              </a:spcAft>
              <a:buClr>
                <a:schemeClr val="dk1"/>
              </a:buClr>
              <a:buSzPts val="2380"/>
              <a:buNone/>
            </a:pPr>
            <a:r>
              <a:rPr lang="en-US" sz="2380" b="1"/>
              <a:t>Mission </a:t>
            </a:r>
            <a:endParaRPr/>
          </a:p>
          <a:p>
            <a:pPr marL="228600" lvl="0" indent="-228600" algn="l" rtl="0">
              <a:lnSpc>
                <a:spcPct val="70000"/>
              </a:lnSpc>
              <a:spcBef>
                <a:spcPts val="1000"/>
              </a:spcBef>
              <a:spcAft>
                <a:spcPts val="0"/>
              </a:spcAft>
              <a:buClr>
                <a:schemeClr val="dk1"/>
              </a:buClr>
              <a:buSzPts val="2380"/>
              <a:buChar char="•"/>
            </a:pPr>
            <a:r>
              <a:rPr lang="en-US" sz="2380"/>
              <a:t>To achieve excellence in program delivery, coaching, people management, safety, governance and accountability.</a:t>
            </a:r>
            <a:endParaRPr/>
          </a:p>
          <a:p>
            <a:pPr marL="228600" lvl="0" indent="-77470" algn="l" rtl="0">
              <a:lnSpc>
                <a:spcPct val="70000"/>
              </a:lnSpc>
              <a:spcBef>
                <a:spcPts val="1000"/>
              </a:spcBef>
              <a:spcAft>
                <a:spcPts val="0"/>
              </a:spcAft>
              <a:buClr>
                <a:schemeClr val="dk1"/>
              </a:buClr>
              <a:buSzPts val="2380"/>
              <a:buNone/>
            </a:pPr>
            <a:endParaRPr sz="2380"/>
          </a:p>
          <a:p>
            <a:pPr marL="0" lvl="0" indent="0" algn="l" rtl="0">
              <a:lnSpc>
                <a:spcPct val="70000"/>
              </a:lnSpc>
              <a:spcBef>
                <a:spcPts val="1000"/>
              </a:spcBef>
              <a:spcAft>
                <a:spcPts val="0"/>
              </a:spcAft>
              <a:buClr>
                <a:schemeClr val="dk1"/>
              </a:buClr>
              <a:buSzPts val="2380"/>
              <a:buNone/>
            </a:pPr>
            <a:r>
              <a:rPr lang="en-US" sz="2380" b="1"/>
              <a:t>Mandate</a:t>
            </a:r>
            <a:endParaRPr sz="2380" b="1"/>
          </a:p>
          <a:p>
            <a:pPr marL="228600" lvl="0" indent="-228600" algn="l" rtl="0">
              <a:lnSpc>
                <a:spcPct val="70000"/>
              </a:lnSpc>
              <a:spcBef>
                <a:spcPts val="1000"/>
              </a:spcBef>
              <a:spcAft>
                <a:spcPts val="0"/>
              </a:spcAft>
              <a:buClr>
                <a:schemeClr val="dk1"/>
              </a:buClr>
              <a:buSzPts val="2380"/>
              <a:buChar char="•"/>
            </a:pPr>
            <a:r>
              <a:rPr lang="en-US" sz="2380"/>
              <a:t>To deliver Can Freestyle recreational and competitive programs, sanctioned by Freestyle Ontario and Freestyle Canada, following the Long Term Athlete Development pathway.</a:t>
            </a:r>
            <a:br>
              <a:rPr lang="en-US" sz="2380"/>
            </a:br>
            <a:r>
              <a:rPr lang="en-US" sz="2380" b="1"/>
              <a:t> </a:t>
            </a:r>
            <a:endParaRPr/>
          </a:p>
          <a:p>
            <a:pPr marL="228600" lvl="0" indent="-77470" algn="l" rtl="0">
              <a:lnSpc>
                <a:spcPct val="70000"/>
              </a:lnSpc>
              <a:spcBef>
                <a:spcPts val="1000"/>
              </a:spcBef>
              <a:spcAft>
                <a:spcPts val="0"/>
              </a:spcAft>
              <a:buClr>
                <a:schemeClr val="dk1"/>
              </a:buClr>
              <a:buSzPts val="2380"/>
              <a:buNone/>
            </a:pPr>
            <a:endParaRPr sz="238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22"/>
          <p:cNvSpPr txBox="1">
            <a:spLocks noGrp="1"/>
          </p:cNvSpPr>
          <p:nvPr>
            <p:ph type="title"/>
          </p:nvPr>
        </p:nvSpPr>
        <p:spPr>
          <a:xfrm>
            <a:off x="838200" y="365125"/>
            <a:ext cx="10515600" cy="1325563"/>
          </a:xfrm>
          <a:prstGeom prst="rect">
            <a:avLst/>
          </a:prstGeom>
          <a:solidFill>
            <a:srgbClr val="00B0F0"/>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Rowan’s Law</a:t>
            </a:r>
            <a:endParaRPr/>
          </a:p>
        </p:txBody>
      </p:sp>
      <p:sp>
        <p:nvSpPr>
          <p:cNvPr id="291" name="Google Shape;29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r>
              <a:rPr lang="en-US"/>
              <a:t>Concussion legislation passed in 2018: took effect on July 1</a:t>
            </a:r>
            <a:r>
              <a:rPr lang="en-US" baseline="30000"/>
              <a:t>st</a:t>
            </a:r>
            <a:r>
              <a:rPr lang="en-US"/>
              <a:t> 2019.</a:t>
            </a:r>
            <a:endParaRPr/>
          </a:p>
          <a:p>
            <a:pPr marL="228600" lvl="0" indent="-50800" algn="l" rtl="0">
              <a:lnSpc>
                <a:spcPct val="90000"/>
              </a:lnSpc>
              <a:spcBef>
                <a:spcPts val="0"/>
              </a:spcBef>
              <a:spcAft>
                <a:spcPts val="0"/>
              </a:spcAft>
              <a:buClr>
                <a:schemeClr val="dk1"/>
              </a:buClr>
              <a:buSzPts val="2800"/>
              <a:buNone/>
            </a:pPr>
            <a:endParaRPr/>
          </a:p>
          <a:p>
            <a:pPr marL="228600" lvl="0" indent="-50800" algn="l" rtl="0">
              <a:lnSpc>
                <a:spcPct val="90000"/>
              </a:lnSpc>
              <a:spcBef>
                <a:spcPts val="0"/>
              </a:spcBef>
              <a:spcAft>
                <a:spcPts val="0"/>
              </a:spcAft>
              <a:buClr>
                <a:schemeClr val="dk1"/>
              </a:buClr>
              <a:buSzPts val="2800"/>
              <a:buNone/>
            </a:pPr>
            <a:r>
              <a:rPr lang="en-US"/>
              <a:t>Mandatory:</a:t>
            </a:r>
            <a:endParaRPr/>
          </a:p>
          <a:p>
            <a:pPr marL="228600" lvl="0" indent="-50800" algn="l" rtl="0">
              <a:lnSpc>
                <a:spcPct val="90000"/>
              </a:lnSpc>
              <a:spcBef>
                <a:spcPts val="0"/>
              </a:spcBef>
              <a:spcAft>
                <a:spcPts val="0"/>
              </a:spcAft>
              <a:buClr>
                <a:schemeClr val="dk1"/>
              </a:buClr>
              <a:buSzPts val="2800"/>
              <a:buNone/>
            </a:pPr>
            <a:endParaRPr/>
          </a:p>
          <a:p>
            <a:pPr marL="635000" lvl="0" indent="-457200" algn="l" rtl="0">
              <a:lnSpc>
                <a:spcPct val="90000"/>
              </a:lnSpc>
              <a:spcBef>
                <a:spcPts val="0"/>
              </a:spcBef>
              <a:spcAft>
                <a:spcPts val="0"/>
              </a:spcAft>
              <a:buSzPts val="2800"/>
              <a:buChar char="•"/>
            </a:pPr>
            <a:r>
              <a:rPr lang="en-US"/>
              <a:t>Clubs to run concussion sessions.</a:t>
            </a:r>
            <a:endParaRPr/>
          </a:p>
          <a:p>
            <a:pPr marL="635000" lvl="0" indent="-457200" algn="l" rtl="0">
              <a:lnSpc>
                <a:spcPct val="90000"/>
              </a:lnSpc>
              <a:spcBef>
                <a:spcPts val="0"/>
              </a:spcBef>
              <a:spcAft>
                <a:spcPts val="0"/>
              </a:spcAft>
              <a:buSzPts val="2800"/>
              <a:buChar char="•"/>
            </a:pPr>
            <a:r>
              <a:rPr lang="en-US"/>
              <a:t>Have concussion policy/protocol</a:t>
            </a:r>
            <a:endParaRPr/>
          </a:p>
          <a:p>
            <a:pPr marL="635000" lvl="0" indent="-457200" algn="l" rtl="0">
              <a:lnSpc>
                <a:spcPct val="90000"/>
              </a:lnSpc>
              <a:spcBef>
                <a:spcPts val="0"/>
              </a:spcBef>
              <a:spcAft>
                <a:spcPts val="0"/>
              </a:spcAft>
              <a:buSzPts val="2800"/>
              <a:buChar char="•"/>
            </a:pPr>
            <a:r>
              <a:rPr lang="en-US"/>
              <a:t>Have a removal and return to sport</a:t>
            </a:r>
            <a:endParaRPr/>
          </a:p>
          <a:p>
            <a:pPr marL="177800" lvl="0" indent="0" algn="l" rtl="0">
              <a:lnSpc>
                <a:spcPct val="90000"/>
              </a:lnSpc>
              <a:spcBef>
                <a:spcPts val="0"/>
              </a:spcBef>
              <a:spcAft>
                <a:spcPts val="0"/>
              </a:spcAft>
              <a:buSzPts val="2800"/>
              <a:buNone/>
            </a:pPr>
            <a:r>
              <a:rPr lang="en-US"/>
              <a:t>      process</a:t>
            </a:r>
            <a:endParaRPr/>
          </a:p>
          <a:p>
            <a:pPr marL="635000" lvl="0" indent="-279400" algn="l" rtl="0">
              <a:lnSpc>
                <a:spcPct val="90000"/>
              </a:lnSpc>
              <a:spcBef>
                <a:spcPts val="0"/>
              </a:spcBef>
              <a:spcAft>
                <a:spcPts val="0"/>
              </a:spcAft>
              <a:buSzPts val="2800"/>
              <a:buNone/>
            </a:pPr>
            <a:endParaRPr/>
          </a:p>
        </p:txBody>
      </p:sp>
      <p:pic>
        <p:nvPicPr>
          <p:cNvPr id="292" name="Google Shape;292;p22"/>
          <p:cNvPicPr preferRelativeResize="0"/>
          <p:nvPr/>
        </p:nvPicPr>
        <p:blipFill rotWithShape="1">
          <a:blip r:embed="rId3">
            <a:alphaModFix/>
          </a:blip>
          <a:srcRect/>
          <a:stretch/>
        </p:blipFill>
        <p:spPr>
          <a:xfrm>
            <a:off x="6758600" y="3042000"/>
            <a:ext cx="4595200" cy="31349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23"/>
          <p:cNvSpPr txBox="1">
            <a:spLocks noGrp="1"/>
          </p:cNvSpPr>
          <p:nvPr>
            <p:ph type="title"/>
          </p:nvPr>
        </p:nvSpPr>
        <p:spPr>
          <a:xfrm>
            <a:off x="838200" y="365125"/>
            <a:ext cx="10515600" cy="1325563"/>
          </a:xfrm>
          <a:prstGeom prst="rect">
            <a:avLst/>
          </a:prstGeom>
          <a:solidFill>
            <a:srgbClr val="00B0F0"/>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What is and what causes a Concussion</a:t>
            </a:r>
            <a:endParaRPr/>
          </a:p>
        </p:txBody>
      </p:sp>
      <p:sp>
        <p:nvSpPr>
          <p:cNvPr id="298" name="Google Shape;298;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70000"/>
              </a:lnSpc>
              <a:spcBef>
                <a:spcPts val="0"/>
              </a:spcBef>
              <a:spcAft>
                <a:spcPts val="0"/>
              </a:spcAft>
              <a:buClr>
                <a:schemeClr val="dk1"/>
              </a:buClr>
              <a:buSzPts val="2590"/>
              <a:buChar char="•"/>
            </a:pPr>
            <a:r>
              <a:rPr lang="en-US" sz="2590" b="1"/>
              <a:t>WHAT IS A CONCUSSION?</a:t>
            </a:r>
            <a:endParaRPr/>
          </a:p>
          <a:p>
            <a:pPr marL="228600" lvl="0" indent="-228600" algn="l" rtl="0">
              <a:lnSpc>
                <a:spcPct val="70000"/>
              </a:lnSpc>
              <a:spcBef>
                <a:spcPts val="1000"/>
              </a:spcBef>
              <a:spcAft>
                <a:spcPts val="0"/>
              </a:spcAft>
              <a:buClr>
                <a:schemeClr val="dk1"/>
              </a:buClr>
              <a:buSzPts val="2590"/>
              <a:buChar char="•"/>
            </a:pPr>
            <a:r>
              <a:rPr lang="en-US" sz="2590"/>
              <a:t>A concussion is a brain injury that can’t be seen on x-rays, CT or MRI scans. It affects</a:t>
            </a:r>
            <a:endParaRPr/>
          </a:p>
          <a:p>
            <a:pPr marL="228600" lvl="0" indent="-228600" algn="l" rtl="0">
              <a:lnSpc>
                <a:spcPct val="70000"/>
              </a:lnSpc>
              <a:spcBef>
                <a:spcPts val="1000"/>
              </a:spcBef>
              <a:spcAft>
                <a:spcPts val="0"/>
              </a:spcAft>
              <a:buClr>
                <a:schemeClr val="dk1"/>
              </a:buClr>
              <a:buSzPts val="2590"/>
              <a:buChar char="•"/>
            </a:pPr>
            <a:r>
              <a:rPr lang="en-US" sz="2590"/>
              <a:t>the way an athlete thinks and can cause a variety of symptoms</a:t>
            </a:r>
            <a:endParaRPr/>
          </a:p>
          <a:p>
            <a:pPr marL="228600" lvl="0" indent="-228600" algn="l" rtl="0">
              <a:lnSpc>
                <a:spcPct val="70000"/>
              </a:lnSpc>
              <a:spcBef>
                <a:spcPts val="1000"/>
              </a:spcBef>
              <a:spcAft>
                <a:spcPts val="0"/>
              </a:spcAft>
              <a:buClr>
                <a:schemeClr val="dk1"/>
              </a:buClr>
              <a:buSzPts val="2590"/>
              <a:buChar char="•"/>
            </a:pPr>
            <a:r>
              <a:rPr lang="en-US" sz="2590" b="1"/>
              <a:t>WHAT CAUSES A CONCUSSION?</a:t>
            </a:r>
            <a:endParaRPr/>
          </a:p>
          <a:p>
            <a:pPr marL="228600" lvl="0" indent="-228600" algn="l" rtl="0">
              <a:lnSpc>
                <a:spcPct val="70000"/>
              </a:lnSpc>
              <a:spcBef>
                <a:spcPts val="1000"/>
              </a:spcBef>
              <a:spcAft>
                <a:spcPts val="0"/>
              </a:spcAft>
              <a:buClr>
                <a:schemeClr val="dk1"/>
              </a:buClr>
              <a:buSzPts val="2590"/>
              <a:buChar char="•"/>
            </a:pPr>
            <a:r>
              <a:rPr lang="en-US" sz="2590"/>
              <a:t>Any blow to the head, face or neck, or somewhere else on the body that causes a</a:t>
            </a:r>
            <a:endParaRPr/>
          </a:p>
          <a:p>
            <a:pPr marL="228600" lvl="0" indent="-228600" algn="l" rtl="0">
              <a:lnSpc>
                <a:spcPct val="70000"/>
              </a:lnSpc>
              <a:spcBef>
                <a:spcPts val="1000"/>
              </a:spcBef>
              <a:spcAft>
                <a:spcPts val="0"/>
              </a:spcAft>
              <a:buClr>
                <a:schemeClr val="dk1"/>
              </a:buClr>
              <a:buSzPts val="2590"/>
              <a:buChar char="•"/>
            </a:pPr>
            <a:r>
              <a:rPr lang="en-US" sz="2590"/>
              <a:t>sudden jarring of the head may cause a concussion. Examples include getting bodychecked</a:t>
            </a:r>
            <a:endParaRPr sz="2590"/>
          </a:p>
          <a:p>
            <a:pPr marL="228600" lvl="0" indent="-228600" algn="l" rtl="0">
              <a:lnSpc>
                <a:spcPct val="70000"/>
              </a:lnSpc>
              <a:spcBef>
                <a:spcPts val="1000"/>
              </a:spcBef>
              <a:spcAft>
                <a:spcPts val="0"/>
              </a:spcAft>
              <a:buClr>
                <a:schemeClr val="dk1"/>
              </a:buClr>
              <a:buSzPts val="2590"/>
              <a:buChar char="•"/>
            </a:pPr>
            <a:r>
              <a:rPr lang="en-US" sz="2590"/>
              <a:t>in hockey, hitting one’s head on the floor in the gym class, or landing on your</a:t>
            </a:r>
            <a:endParaRPr/>
          </a:p>
          <a:p>
            <a:pPr marL="228600" lvl="0" indent="-228600" algn="l" rtl="0">
              <a:lnSpc>
                <a:spcPct val="70000"/>
              </a:lnSpc>
              <a:spcBef>
                <a:spcPts val="1000"/>
              </a:spcBef>
              <a:spcAft>
                <a:spcPts val="0"/>
              </a:spcAft>
              <a:buClr>
                <a:schemeClr val="dk1"/>
              </a:buClr>
              <a:buSzPts val="2590"/>
              <a:buChar char="•"/>
            </a:pPr>
            <a:r>
              <a:rPr lang="en-US" sz="2590"/>
              <a:t>side or back while landing during a ski jump.</a:t>
            </a:r>
            <a:endParaRPr/>
          </a:p>
          <a:p>
            <a:pPr marL="0" lvl="0" indent="0" algn="l" rtl="0">
              <a:lnSpc>
                <a:spcPct val="70000"/>
              </a:lnSpc>
              <a:spcBef>
                <a:spcPts val="1000"/>
              </a:spcBef>
              <a:spcAft>
                <a:spcPts val="0"/>
              </a:spcAft>
              <a:buClr>
                <a:schemeClr val="dk1"/>
              </a:buClr>
              <a:buSzPts val="2590"/>
              <a:buNone/>
            </a:pPr>
            <a:endParaRPr sz="259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24"/>
          <p:cNvSpPr txBox="1">
            <a:spLocks noGrp="1"/>
          </p:cNvSpPr>
          <p:nvPr>
            <p:ph type="title"/>
          </p:nvPr>
        </p:nvSpPr>
        <p:spPr>
          <a:xfrm>
            <a:off x="838200" y="365125"/>
            <a:ext cx="10515600" cy="1325563"/>
          </a:xfrm>
          <a:prstGeom prst="rect">
            <a:avLst/>
          </a:prstGeom>
          <a:solidFill>
            <a:srgbClr val="00B0F0"/>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What To Expect</a:t>
            </a:r>
            <a:endParaRPr/>
          </a:p>
        </p:txBody>
      </p:sp>
      <p:sp>
        <p:nvSpPr>
          <p:cNvPr id="304" name="Google Shape;304;p24"/>
          <p:cNvSpPr txBox="1">
            <a:spLocks noGrp="1"/>
          </p:cNvSpPr>
          <p:nvPr>
            <p:ph type="body" idx="1"/>
          </p:nvPr>
        </p:nvSpPr>
        <p:spPr>
          <a:xfrm>
            <a:off x="838200" y="1690688"/>
            <a:ext cx="10515600" cy="492254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endParaRPr b="1"/>
          </a:p>
          <a:p>
            <a:pPr marL="228600" lvl="0" indent="-228600" algn="l" rtl="0">
              <a:lnSpc>
                <a:spcPct val="90000"/>
              </a:lnSpc>
              <a:spcBef>
                <a:spcPts val="1000"/>
              </a:spcBef>
              <a:spcAft>
                <a:spcPts val="0"/>
              </a:spcAft>
              <a:buClr>
                <a:schemeClr val="dk1"/>
              </a:buClr>
              <a:buSzPts val="2800"/>
              <a:buChar char="•"/>
            </a:pPr>
            <a:r>
              <a:rPr lang="en-US"/>
              <a:t>A concussion should be suspected in any athlete who sustains a significant impact to the head, face, neck, or body and report ANY symptoms or demonstrates ANY visual signs of concussion. </a:t>
            </a:r>
            <a:endParaRPr/>
          </a:p>
          <a:p>
            <a:pPr marL="228600" lvl="0" indent="-228600" algn="l" rtl="0">
              <a:lnSpc>
                <a:spcPct val="90000"/>
              </a:lnSpc>
              <a:spcBef>
                <a:spcPts val="1000"/>
              </a:spcBef>
              <a:spcAft>
                <a:spcPts val="0"/>
              </a:spcAft>
              <a:buClr>
                <a:schemeClr val="dk1"/>
              </a:buClr>
              <a:buSzPts val="2800"/>
              <a:buChar char="•"/>
            </a:pPr>
            <a:r>
              <a:rPr lang="en-US"/>
              <a:t>A concussion should also be suspected if an athlete reports ANY concussion symptoms to one of their peers, parents, teachers, or coaches or if anyone witnesses an athlete exhibiting ANY of the visual signs of concussion. </a:t>
            </a:r>
            <a:endParaRPr/>
          </a:p>
          <a:p>
            <a:pPr marL="228600" lvl="0" indent="-228600" algn="l" rtl="0">
              <a:lnSpc>
                <a:spcPct val="90000"/>
              </a:lnSpc>
              <a:spcBef>
                <a:spcPts val="1000"/>
              </a:spcBef>
              <a:spcAft>
                <a:spcPts val="0"/>
              </a:spcAft>
              <a:buClr>
                <a:schemeClr val="dk1"/>
              </a:buClr>
              <a:buSzPts val="2800"/>
              <a:buChar char="•"/>
            </a:pPr>
            <a:r>
              <a:rPr lang="en-US"/>
              <a:t>Some athletes will develop symptoms immediately while others will develop delayed symptoms</a:t>
            </a:r>
            <a:endParaRPr/>
          </a:p>
          <a:p>
            <a:pPr marL="228600" lvl="0" indent="-228600" algn="l" rtl="0">
              <a:lnSpc>
                <a:spcPct val="90000"/>
              </a:lnSpc>
              <a:spcBef>
                <a:spcPts val="1000"/>
              </a:spcBef>
              <a:spcAft>
                <a:spcPts val="0"/>
              </a:spcAft>
              <a:buClr>
                <a:schemeClr val="dk1"/>
              </a:buClr>
              <a:buSzPts val="2800"/>
              <a:buChar char="•"/>
            </a:pPr>
            <a:r>
              <a:rPr lang="en-US"/>
              <a:t>(beginning 24-48 hours after the injury).</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25"/>
          <p:cNvSpPr txBox="1">
            <a:spLocks noGrp="1"/>
          </p:cNvSpPr>
          <p:nvPr>
            <p:ph type="title"/>
          </p:nvPr>
        </p:nvSpPr>
        <p:spPr>
          <a:xfrm>
            <a:off x="838200" y="365125"/>
            <a:ext cx="10515600" cy="1325563"/>
          </a:xfrm>
          <a:prstGeom prst="rect">
            <a:avLst/>
          </a:prstGeom>
          <a:solidFill>
            <a:srgbClr val="00B0F0"/>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Symptoms</a:t>
            </a:r>
            <a:endParaRPr/>
          </a:p>
        </p:txBody>
      </p:sp>
      <p:sp>
        <p:nvSpPr>
          <p:cNvPr id="310" name="Google Shape;310;p25"/>
          <p:cNvSpPr txBox="1">
            <a:spLocks noGrp="1"/>
          </p:cNvSpPr>
          <p:nvPr>
            <p:ph type="body" idx="1"/>
          </p:nvPr>
        </p:nvSpPr>
        <p:spPr>
          <a:xfrm>
            <a:off x="838200" y="1825624"/>
            <a:ext cx="10515600" cy="4722957"/>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Clr>
                <a:schemeClr val="dk1"/>
              </a:buClr>
              <a:buSzPts val="2170"/>
              <a:buNone/>
            </a:pPr>
            <a:r>
              <a:rPr lang="en-US" sz="2170" b="1"/>
              <a:t>WHAT ARE THE SYMPTOMS OF A CONCUSSION?</a:t>
            </a:r>
            <a:endParaRPr/>
          </a:p>
          <a:p>
            <a:pPr marL="0" lvl="0" indent="0" algn="l" rtl="0">
              <a:lnSpc>
                <a:spcPct val="70000"/>
              </a:lnSpc>
              <a:spcBef>
                <a:spcPts val="1000"/>
              </a:spcBef>
              <a:spcAft>
                <a:spcPts val="0"/>
              </a:spcAft>
              <a:buClr>
                <a:schemeClr val="dk1"/>
              </a:buClr>
              <a:buSzPts val="2170"/>
              <a:buNone/>
            </a:pPr>
            <a:r>
              <a:rPr lang="en-US" sz="2170" b="1"/>
              <a:t>A person does not need to be knocked out (lose consciousness) to have had a concussion</a:t>
            </a:r>
            <a:r>
              <a:rPr lang="en-US" sz="2170"/>
              <a:t>. Common symptoms include:</a:t>
            </a:r>
            <a:endParaRPr/>
          </a:p>
          <a:p>
            <a:pPr marL="0" lvl="0" indent="0" algn="l" rtl="0">
              <a:lnSpc>
                <a:spcPct val="70000"/>
              </a:lnSpc>
              <a:spcBef>
                <a:spcPts val="1000"/>
              </a:spcBef>
              <a:spcAft>
                <a:spcPts val="0"/>
              </a:spcAft>
              <a:buClr>
                <a:schemeClr val="dk1"/>
              </a:buClr>
              <a:buSzPts val="2170"/>
              <a:buNone/>
            </a:pPr>
            <a:r>
              <a:rPr lang="en-US" sz="2170"/>
              <a:t>• Headaches or head pressure </a:t>
            </a:r>
            <a:endParaRPr sz="2170"/>
          </a:p>
          <a:p>
            <a:pPr marL="0" lvl="0" indent="0" algn="l" rtl="0">
              <a:lnSpc>
                <a:spcPct val="70000"/>
              </a:lnSpc>
              <a:spcBef>
                <a:spcPts val="1000"/>
              </a:spcBef>
              <a:spcAft>
                <a:spcPts val="0"/>
              </a:spcAft>
              <a:buClr>
                <a:schemeClr val="dk1"/>
              </a:buClr>
              <a:buSzPts val="2170"/>
              <a:buNone/>
            </a:pPr>
            <a:r>
              <a:rPr lang="en-US" sz="2170"/>
              <a:t>• Easily upset or angered</a:t>
            </a:r>
            <a:endParaRPr/>
          </a:p>
          <a:p>
            <a:pPr marL="0" lvl="0" indent="0" algn="l" rtl="0">
              <a:lnSpc>
                <a:spcPct val="70000"/>
              </a:lnSpc>
              <a:spcBef>
                <a:spcPts val="1000"/>
              </a:spcBef>
              <a:spcAft>
                <a:spcPts val="0"/>
              </a:spcAft>
              <a:buClr>
                <a:schemeClr val="dk1"/>
              </a:buClr>
              <a:buSzPts val="2170"/>
              <a:buNone/>
            </a:pPr>
            <a:r>
              <a:rPr lang="en-US" sz="2170"/>
              <a:t>• Dizziness • Sadness</a:t>
            </a:r>
            <a:endParaRPr/>
          </a:p>
          <a:p>
            <a:pPr marL="0" lvl="0" indent="0" algn="l" rtl="0">
              <a:lnSpc>
                <a:spcPct val="70000"/>
              </a:lnSpc>
              <a:spcBef>
                <a:spcPts val="1000"/>
              </a:spcBef>
              <a:spcAft>
                <a:spcPts val="0"/>
              </a:spcAft>
              <a:buClr>
                <a:schemeClr val="dk1"/>
              </a:buClr>
              <a:buSzPts val="2170"/>
              <a:buNone/>
            </a:pPr>
            <a:r>
              <a:rPr lang="en-US" sz="2170"/>
              <a:t>• Nausea and vomiting • Nervousness or anxiety</a:t>
            </a:r>
            <a:endParaRPr/>
          </a:p>
          <a:p>
            <a:pPr marL="0" lvl="0" indent="0" algn="l" rtl="0">
              <a:lnSpc>
                <a:spcPct val="70000"/>
              </a:lnSpc>
              <a:spcBef>
                <a:spcPts val="1000"/>
              </a:spcBef>
              <a:spcAft>
                <a:spcPts val="0"/>
              </a:spcAft>
              <a:buClr>
                <a:schemeClr val="dk1"/>
              </a:buClr>
              <a:buSzPts val="2170"/>
              <a:buNone/>
            </a:pPr>
            <a:r>
              <a:rPr lang="en-US" sz="2170"/>
              <a:t>• Blurred or fuzzy vision • Feeling more emotional</a:t>
            </a:r>
            <a:endParaRPr/>
          </a:p>
          <a:p>
            <a:pPr marL="0" lvl="0" indent="0" algn="l" rtl="0">
              <a:lnSpc>
                <a:spcPct val="70000"/>
              </a:lnSpc>
              <a:spcBef>
                <a:spcPts val="1000"/>
              </a:spcBef>
              <a:spcAft>
                <a:spcPts val="0"/>
              </a:spcAft>
              <a:buClr>
                <a:schemeClr val="dk1"/>
              </a:buClr>
              <a:buSzPts val="2170"/>
              <a:buNone/>
            </a:pPr>
            <a:r>
              <a:rPr lang="en-US" sz="2170"/>
              <a:t>• Sensitivity to light or sound • Sleeping more or sleeping less</a:t>
            </a:r>
            <a:endParaRPr/>
          </a:p>
          <a:p>
            <a:pPr marL="0" lvl="0" indent="0" algn="l" rtl="0">
              <a:lnSpc>
                <a:spcPct val="70000"/>
              </a:lnSpc>
              <a:spcBef>
                <a:spcPts val="1000"/>
              </a:spcBef>
              <a:spcAft>
                <a:spcPts val="0"/>
              </a:spcAft>
              <a:buClr>
                <a:schemeClr val="dk1"/>
              </a:buClr>
              <a:buSzPts val="2170"/>
              <a:buNone/>
            </a:pPr>
            <a:r>
              <a:rPr lang="en-US" sz="2170"/>
              <a:t>• Balance problems • Having a hard time falling asleep</a:t>
            </a:r>
            <a:endParaRPr/>
          </a:p>
          <a:p>
            <a:pPr marL="0" lvl="0" indent="0" algn="l" rtl="0">
              <a:lnSpc>
                <a:spcPct val="70000"/>
              </a:lnSpc>
              <a:spcBef>
                <a:spcPts val="1000"/>
              </a:spcBef>
              <a:spcAft>
                <a:spcPts val="0"/>
              </a:spcAft>
              <a:buClr>
                <a:schemeClr val="dk1"/>
              </a:buClr>
              <a:buSzPts val="2170"/>
              <a:buNone/>
            </a:pPr>
            <a:r>
              <a:rPr lang="en-US" sz="2170"/>
              <a:t>• Feeling tired or having no energy • Difficulty working on a computer</a:t>
            </a:r>
            <a:endParaRPr/>
          </a:p>
          <a:p>
            <a:pPr marL="0" lvl="0" indent="0" algn="l" rtl="0">
              <a:lnSpc>
                <a:spcPct val="70000"/>
              </a:lnSpc>
              <a:spcBef>
                <a:spcPts val="1000"/>
              </a:spcBef>
              <a:spcAft>
                <a:spcPts val="0"/>
              </a:spcAft>
              <a:buClr>
                <a:schemeClr val="dk1"/>
              </a:buClr>
              <a:buSzPts val="2170"/>
              <a:buNone/>
            </a:pPr>
            <a:r>
              <a:rPr lang="en-US" sz="2170"/>
              <a:t>• Nothing thinking clearly • Difficulty reading</a:t>
            </a:r>
            <a:endParaRPr/>
          </a:p>
          <a:p>
            <a:pPr marL="0" lvl="0" indent="0" algn="l" rtl="0">
              <a:lnSpc>
                <a:spcPct val="70000"/>
              </a:lnSpc>
              <a:spcBef>
                <a:spcPts val="1000"/>
              </a:spcBef>
              <a:spcAft>
                <a:spcPts val="0"/>
              </a:spcAft>
              <a:buClr>
                <a:schemeClr val="dk1"/>
              </a:buClr>
              <a:buSzPts val="2170"/>
              <a:buNone/>
            </a:pPr>
            <a:r>
              <a:rPr lang="en-US" sz="2170"/>
              <a:t>• Feeling slowed down • Difficulty learning new information</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26"/>
          <p:cNvSpPr txBox="1">
            <a:spLocks noGrp="1"/>
          </p:cNvSpPr>
          <p:nvPr>
            <p:ph type="title"/>
          </p:nvPr>
        </p:nvSpPr>
        <p:spPr>
          <a:xfrm>
            <a:off x="838200" y="365125"/>
            <a:ext cx="10515600" cy="1325563"/>
          </a:xfrm>
          <a:prstGeom prst="rect">
            <a:avLst/>
          </a:prstGeom>
          <a:solidFill>
            <a:srgbClr val="00B0F0"/>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Visual Signs of a Concussion</a:t>
            </a:r>
            <a:endParaRPr/>
          </a:p>
        </p:txBody>
      </p:sp>
      <p:sp>
        <p:nvSpPr>
          <p:cNvPr id="316" name="Google Shape;316;p26"/>
          <p:cNvSpPr txBox="1">
            <a:spLocks noGrp="1"/>
          </p:cNvSpPr>
          <p:nvPr>
            <p:ph type="body" idx="1"/>
          </p:nvPr>
        </p:nvSpPr>
        <p:spPr>
          <a:xfrm>
            <a:off x="838200" y="1825624"/>
            <a:ext cx="10515600" cy="457517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b="1"/>
              <a:t>Visual signs of a concussion may include:</a:t>
            </a:r>
            <a:endParaRPr/>
          </a:p>
          <a:p>
            <a:pPr marL="0" lvl="0" indent="0" algn="l" rtl="0">
              <a:lnSpc>
                <a:spcPct val="90000"/>
              </a:lnSpc>
              <a:spcBef>
                <a:spcPts val="1000"/>
              </a:spcBef>
              <a:spcAft>
                <a:spcPts val="0"/>
              </a:spcAft>
              <a:buClr>
                <a:schemeClr val="dk1"/>
              </a:buClr>
              <a:buSzPts val="2800"/>
              <a:buNone/>
            </a:pPr>
            <a:r>
              <a:rPr lang="en-US"/>
              <a:t>• Lying motionless on the playing surface • Blank or vacant stare</a:t>
            </a:r>
            <a:endParaRPr/>
          </a:p>
          <a:p>
            <a:pPr marL="0" lvl="0" indent="0" algn="l" rtl="0">
              <a:lnSpc>
                <a:spcPct val="90000"/>
              </a:lnSpc>
              <a:spcBef>
                <a:spcPts val="1000"/>
              </a:spcBef>
              <a:spcAft>
                <a:spcPts val="0"/>
              </a:spcAft>
              <a:buClr>
                <a:schemeClr val="dk1"/>
              </a:buClr>
              <a:buSzPts val="2800"/>
              <a:buNone/>
            </a:pPr>
            <a:r>
              <a:rPr lang="en-US"/>
              <a:t>• Slow to get up after a direct or indirect hit to the head</a:t>
            </a:r>
            <a:endParaRPr/>
          </a:p>
          <a:p>
            <a:pPr marL="0" lvl="0" indent="0" algn="l" rtl="0">
              <a:lnSpc>
                <a:spcPct val="90000"/>
              </a:lnSpc>
              <a:spcBef>
                <a:spcPts val="1000"/>
              </a:spcBef>
              <a:spcAft>
                <a:spcPts val="0"/>
              </a:spcAft>
              <a:buClr>
                <a:schemeClr val="dk1"/>
              </a:buClr>
              <a:buSzPts val="2800"/>
              <a:buNone/>
            </a:pPr>
            <a:r>
              <a:rPr lang="en-US"/>
              <a:t>• Balance, gait difficulties, motor incoordination, stumbling slow labored movements</a:t>
            </a:r>
            <a:endParaRPr/>
          </a:p>
          <a:p>
            <a:pPr marL="0" lvl="0" indent="0" algn="l" rtl="0">
              <a:lnSpc>
                <a:spcPct val="90000"/>
              </a:lnSpc>
              <a:spcBef>
                <a:spcPts val="1000"/>
              </a:spcBef>
              <a:spcAft>
                <a:spcPts val="0"/>
              </a:spcAft>
              <a:buClr>
                <a:schemeClr val="dk1"/>
              </a:buClr>
              <a:buSzPts val="2800"/>
              <a:buNone/>
            </a:pPr>
            <a:r>
              <a:rPr lang="en-US"/>
              <a:t>• Disorientation or confusion or inability to respond appropriately to questions</a:t>
            </a:r>
            <a:endParaRPr/>
          </a:p>
          <a:p>
            <a:pPr marL="0" lvl="0" indent="0" algn="l" rtl="0">
              <a:lnSpc>
                <a:spcPct val="90000"/>
              </a:lnSpc>
              <a:spcBef>
                <a:spcPts val="1000"/>
              </a:spcBef>
              <a:spcAft>
                <a:spcPts val="0"/>
              </a:spcAft>
              <a:buClr>
                <a:schemeClr val="dk1"/>
              </a:buClr>
              <a:buSzPts val="2800"/>
              <a:buNone/>
            </a:pPr>
            <a:r>
              <a:rPr lang="en-US"/>
              <a:t>• Facial injury after head trauma</a:t>
            </a:r>
            <a:endParaRPr/>
          </a:p>
          <a:p>
            <a:pPr marL="0" lvl="0" indent="0" algn="l" rtl="0">
              <a:lnSpc>
                <a:spcPct val="90000"/>
              </a:lnSpc>
              <a:spcBef>
                <a:spcPts val="1000"/>
              </a:spcBef>
              <a:spcAft>
                <a:spcPts val="0"/>
              </a:spcAft>
              <a:buClr>
                <a:schemeClr val="dk1"/>
              </a:buClr>
              <a:buSzPts val="2800"/>
              <a:buNone/>
            </a:pPr>
            <a:r>
              <a:rPr lang="en-US"/>
              <a:t>• Clutching Head</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27"/>
          <p:cNvSpPr txBox="1">
            <a:spLocks noGrp="1"/>
          </p:cNvSpPr>
          <p:nvPr>
            <p:ph type="title"/>
          </p:nvPr>
        </p:nvSpPr>
        <p:spPr>
          <a:xfrm>
            <a:off x="838200" y="365125"/>
            <a:ext cx="10515600" cy="1325563"/>
          </a:xfrm>
          <a:prstGeom prst="rect">
            <a:avLst/>
          </a:prstGeom>
          <a:solidFill>
            <a:srgbClr val="00B0F0"/>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What To Do</a:t>
            </a:r>
            <a:endParaRPr/>
          </a:p>
        </p:txBody>
      </p:sp>
      <p:sp>
        <p:nvSpPr>
          <p:cNvPr id="322" name="Google Shape;322;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80000"/>
              </a:lnSpc>
              <a:spcBef>
                <a:spcPts val="0"/>
              </a:spcBef>
              <a:spcAft>
                <a:spcPts val="0"/>
              </a:spcAft>
              <a:buClr>
                <a:schemeClr val="dk1"/>
              </a:buClr>
              <a:buSzPts val="2590"/>
              <a:buChar char="•"/>
            </a:pPr>
            <a:r>
              <a:rPr lang="en-US" sz="2590" b="1"/>
              <a:t>WHAT SHOULD I DO IF I SUSPECT A CONCUSSION?</a:t>
            </a:r>
            <a:endParaRPr/>
          </a:p>
          <a:p>
            <a:pPr marL="228600" lvl="0" indent="-228600" algn="l" rtl="0">
              <a:lnSpc>
                <a:spcPct val="80000"/>
              </a:lnSpc>
              <a:spcBef>
                <a:spcPts val="1000"/>
              </a:spcBef>
              <a:spcAft>
                <a:spcPts val="0"/>
              </a:spcAft>
              <a:buClr>
                <a:schemeClr val="dk1"/>
              </a:buClr>
              <a:buSzPts val="2590"/>
              <a:buChar char="•"/>
            </a:pPr>
            <a:r>
              <a:rPr lang="en-US" sz="2590"/>
              <a:t>If any athlete is suspected of sustaining a concussion during sports they should be</a:t>
            </a:r>
            <a:endParaRPr/>
          </a:p>
          <a:p>
            <a:pPr marL="228600" lvl="0" indent="-228600" algn="l" rtl="0">
              <a:lnSpc>
                <a:spcPct val="80000"/>
              </a:lnSpc>
              <a:spcBef>
                <a:spcPts val="1000"/>
              </a:spcBef>
              <a:spcAft>
                <a:spcPts val="0"/>
              </a:spcAft>
              <a:buClr>
                <a:schemeClr val="dk1"/>
              </a:buClr>
              <a:buSzPts val="2590"/>
              <a:buChar char="•"/>
            </a:pPr>
            <a:r>
              <a:rPr lang="en-US" sz="2590"/>
              <a:t>immediately removed from play. Any athlete who is suspected of having sustained a concussion during sports must not be allowed to return to the game or practice.</a:t>
            </a:r>
            <a:endParaRPr/>
          </a:p>
          <a:p>
            <a:pPr marL="228600" lvl="0" indent="-228600" algn="l" rtl="0">
              <a:lnSpc>
                <a:spcPct val="80000"/>
              </a:lnSpc>
              <a:spcBef>
                <a:spcPts val="1000"/>
              </a:spcBef>
              <a:spcAft>
                <a:spcPts val="0"/>
              </a:spcAft>
              <a:buClr>
                <a:srgbClr val="C00000"/>
              </a:buClr>
              <a:buSzPts val="2590"/>
              <a:buChar char="•"/>
            </a:pPr>
            <a:r>
              <a:rPr lang="en-US" sz="2590">
                <a:solidFill>
                  <a:srgbClr val="C00000"/>
                </a:solidFill>
              </a:rPr>
              <a:t>It is important that ALL athletes with a suspected concussion undergo medical assessment by a medical doctor or nurse practitioner, as soon as possible. It is also important that ALL athletes with a suspected concussion receive written medical clearance from a medical doctor or nurse practitioner before returning to sport activities.</a:t>
            </a:r>
            <a:endParaRPr/>
          </a:p>
          <a:p>
            <a:pPr marL="0" lvl="0" indent="0" algn="l" rtl="0">
              <a:lnSpc>
                <a:spcPct val="80000"/>
              </a:lnSpc>
              <a:spcBef>
                <a:spcPts val="1000"/>
              </a:spcBef>
              <a:spcAft>
                <a:spcPts val="0"/>
              </a:spcAft>
              <a:buClr>
                <a:schemeClr val="dk1"/>
              </a:buClr>
              <a:buSzPts val="2590"/>
              <a:buNone/>
            </a:pPr>
            <a:endParaRPr sz="259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28"/>
          <p:cNvSpPr txBox="1">
            <a:spLocks noGrp="1"/>
          </p:cNvSpPr>
          <p:nvPr>
            <p:ph type="title"/>
          </p:nvPr>
        </p:nvSpPr>
        <p:spPr>
          <a:xfrm>
            <a:off x="838200" y="365125"/>
            <a:ext cx="10515600" cy="1325563"/>
          </a:xfrm>
          <a:prstGeom prst="rect">
            <a:avLst/>
          </a:prstGeom>
          <a:solidFill>
            <a:srgbClr val="00B0F0"/>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When Can An Athlete Return to Sport</a:t>
            </a:r>
            <a:endParaRPr/>
          </a:p>
        </p:txBody>
      </p:sp>
      <p:sp>
        <p:nvSpPr>
          <p:cNvPr id="328" name="Google Shape;328;p28"/>
          <p:cNvSpPr txBox="1">
            <a:spLocks noGrp="1"/>
          </p:cNvSpPr>
          <p:nvPr>
            <p:ph type="body" idx="1"/>
          </p:nvPr>
        </p:nvSpPr>
        <p:spPr>
          <a:xfrm>
            <a:off x="931375" y="1690700"/>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endParaRPr b="1"/>
          </a:p>
          <a:p>
            <a:pPr marL="228600" lvl="0" indent="-228600" algn="l" rtl="0">
              <a:lnSpc>
                <a:spcPct val="90000"/>
              </a:lnSpc>
              <a:spcBef>
                <a:spcPts val="1000"/>
              </a:spcBef>
              <a:spcAft>
                <a:spcPts val="0"/>
              </a:spcAft>
              <a:buClr>
                <a:schemeClr val="dk1"/>
              </a:buClr>
              <a:buSzPts val="2800"/>
              <a:buChar char="•"/>
            </a:pPr>
            <a:r>
              <a:rPr lang="en-US"/>
              <a:t>It is important that all athletes diagnosed with a concussion follow a step-wise return to school and sports-related activities that includes the following Return-to-School and Return-to-Sports strategies. It is important that youth and adult student-athletes return to full-time school activities before progressing to stage 5 and 6 of the Return-to-Sports strategy</a:t>
            </a:r>
            <a:endParaRPr/>
          </a:p>
        </p:txBody>
      </p:sp>
      <p:pic>
        <p:nvPicPr>
          <p:cNvPr id="329" name="Google Shape;329;p28"/>
          <p:cNvPicPr preferRelativeResize="0"/>
          <p:nvPr/>
        </p:nvPicPr>
        <p:blipFill rotWithShape="1">
          <a:blip r:embed="rId3">
            <a:alphaModFix/>
          </a:blip>
          <a:srcRect/>
          <a:stretch/>
        </p:blipFill>
        <p:spPr>
          <a:xfrm>
            <a:off x="7938875" y="4342150"/>
            <a:ext cx="3414925" cy="227357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29"/>
          <p:cNvSpPr txBox="1">
            <a:spLocks noGrp="1"/>
          </p:cNvSpPr>
          <p:nvPr>
            <p:ph type="title"/>
          </p:nvPr>
        </p:nvSpPr>
        <p:spPr>
          <a:xfrm>
            <a:off x="838200" y="365125"/>
            <a:ext cx="10515600" cy="1325563"/>
          </a:xfrm>
          <a:prstGeom prst="rect">
            <a:avLst/>
          </a:prstGeom>
          <a:solidFill>
            <a:srgbClr val="00B0F0"/>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Return To School Strategy</a:t>
            </a:r>
            <a:endParaRPr/>
          </a:p>
        </p:txBody>
      </p:sp>
      <p:graphicFrame>
        <p:nvGraphicFramePr>
          <p:cNvPr id="335" name="Google Shape;335;p29"/>
          <p:cNvGraphicFramePr/>
          <p:nvPr/>
        </p:nvGraphicFramePr>
        <p:xfrm>
          <a:off x="838200" y="1921163"/>
          <a:ext cx="3000000" cy="3000000"/>
        </p:xfrm>
        <a:graphic>
          <a:graphicData uri="http://schemas.openxmlformats.org/drawingml/2006/table">
            <a:tbl>
              <a:tblPr firstRow="1" bandRow="1">
                <a:noFill/>
                <a:tableStyleId>{04E81140-074C-467F-BCE2-61C4E89B944C}</a:tableStyleId>
              </a:tblPr>
              <a:tblGrid>
                <a:gridCol w="713500">
                  <a:extLst>
                    <a:ext uri="{9D8B030D-6E8A-4147-A177-3AD203B41FA5}">
                      <a16:colId xmlns:a16="http://schemas.microsoft.com/office/drawing/2014/main" val="20000"/>
                    </a:ext>
                  </a:extLst>
                </a:gridCol>
                <a:gridCol w="3140375">
                  <a:extLst>
                    <a:ext uri="{9D8B030D-6E8A-4147-A177-3AD203B41FA5}">
                      <a16:colId xmlns:a16="http://schemas.microsoft.com/office/drawing/2014/main" val="20001"/>
                    </a:ext>
                  </a:extLst>
                </a:gridCol>
                <a:gridCol w="4032825">
                  <a:extLst>
                    <a:ext uri="{9D8B030D-6E8A-4147-A177-3AD203B41FA5}">
                      <a16:colId xmlns:a16="http://schemas.microsoft.com/office/drawing/2014/main" val="20002"/>
                    </a:ext>
                  </a:extLst>
                </a:gridCol>
                <a:gridCol w="2628900">
                  <a:extLst>
                    <a:ext uri="{9D8B030D-6E8A-4147-A177-3AD203B41FA5}">
                      <a16:colId xmlns:a16="http://schemas.microsoft.com/office/drawing/2014/main" val="20003"/>
                    </a:ext>
                  </a:extLst>
                </a:gridCol>
              </a:tblGrid>
              <a:tr h="27530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Stage</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Aim</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Activity</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Goal of each step</a:t>
                      </a:r>
                      <a:endParaRPr sz="1800" u="none" strike="noStrike" cap="none"/>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1</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Daily activities at</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home that do not</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give the student/athlete</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symptoms</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Typical activities during the day as long as</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they do not increase symptoms (i.e.</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reading, texting, screen time). Start at 5-15</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minutes at a time and gradually build up.</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Gradual return to typical</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activities</a:t>
                      </a:r>
                      <a:endParaRPr sz="1800" u="none" strike="noStrike" cap="none"/>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2</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School activities</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Homework, reading or other cognitive</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activities outside of the classroom.</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Increase tolerance to</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cognitive work</a:t>
                      </a:r>
                      <a:endParaRPr sz="1800" u="none" strike="noStrike" cap="none"/>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3</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Return to school</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part-time</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Gradual introduction of schoolwork. May</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need to start with a partial school day or</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with increased breaks during the day.</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Increase academic activities</a:t>
                      </a:r>
                      <a:endParaRPr sz="1800" u="none" strike="noStrike" cap="none"/>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4</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Return to school</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full-time</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Gradually progress</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Return to full academic</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activities and catch up on</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missed school work</a:t>
                      </a:r>
                      <a:endParaRPr sz="1800" u="none" strike="noStrike" cap="none"/>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30"/>
          <p:cNvSpPr txBox="1">
            <a:spLocks noGrp="1"/>
          </p:cNvSpPr>
          <p:nvPr>
            <p:ph type="title"/>
          </p:nvPr>
        </p:nvSpPr>
        <p:spPr>
          <a:xfrm>
            <a:off x="838200" y="0"/>
            <a:ext cx="10515600" cy="1200900"/>
          </a:xfrm>
          <a:prstGeom prst="rect">
            <a:avLst/>
          </a:prstGeom>
          <a:solidFill>
            <a:srgbClr val="00B0F0"/>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Return To Sport</a:t>
            </a:r>
            <a:endParaRPr/>
          </a:p>
        </p:txBody>
      </p:sp>
      <p:graphicFrame>
        <p:nvGraphicFramePr>
          <p:cNvPr id="341" name="Google Shape;341;p30"/>
          <p:cNvGraphicFramePr/>
          <p:nvPr/>
        </p:nvGraphicFramePr>
        <p:xfrm>
          <a:off x="490453" y="1323239"/>
          <a:ext cx="3000000" cy="3000000"/>
        </p:xfrm>
        <a:graphic>
          <a:graphicData uri="http://schemas.openxmlformats.org/drawingml/2006/table">
            <a:tbl>
              <a:tblPr firstRow="1" bandRow="1">
                <a:noFill/>
                <a:tableStyleId>{04E81140-074C-467F-BCE2-61C4E89B944C}</a:tableStyleId>
              </a:tblPr>
              <a:tblGrid>
                <a:gridCol w="610675">
                  <a:extLst>
                    <a:ext uri="{9D8B030D-6E8A-4147-A177-3AD203B41FA5}">
                      <a16:colId xmlns:a16="http://schemas.microsoft.com/office/drawing/2014/main" val="20000"/>
                    </a:ext>
                  </a:extLst>
                </a:gridCol>
                <a:gridCol w="1193600">
                  <a:extLst>
                    <a:ext uri="{9D8B030D-6E8A-4147-A177-3AD203B41FA5}">
                      <a16:colId xmlns:a16="http://schemas.microsoft.com/office/drawing/2014/main" val="20001"/>
                    </a:ext>
                  </a:extLst>
                </a:gridCol>
                <a:gridCol w="6217775">
                  <a:extLst>
                    <a:ext uri="{9D8B030D-6E8A-4147-A177-3AD203B41FA5}">
                      <a16:colId xmlns:a16="http://schemas.microsoft.com/office/drawing/2014/main" val="20002"/>
                    </a:ext>
                  </a:extLst>
                </a:gridCol>
                <a:gridCol w="1711725">
                  <a:extLst>
                    <a:ext uri="{9D8B030D-6E8A-4147-A177-3AD203B41FA5}">
                      <a16:colId xmlns:a16="http://schemas.microsoft.com/office/drawing/2014/main" val="20003"/>
                    </a:ext>
                  </a:extLst>
                </a:gridCol>
                <a:gridCol w="1496600">
                  <a:extLst>
                    <a:ext uri="{9D8B030D-6E8A-4147-A177-3AD203B41FA5}">
                      <a16:colId xmlns:a16="http://schemas.microsoft.com/office/drawing/2014/main" val="20004"/>
                    </a:ext>
                  </a:extLst>
                </a:gridCol>
              </a:tblGrid>
              <a:tr h="408875">
                <a:tc rowSpan="2">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Step </a:t>
                      </a:r>
                      <a:endParaRPr sz="1800" u="none" strike="noStrike" cap="none"/>
                    </a:p>
                  </a:txBody>
                  <a:tcPr marL="91450" marR="91450" marT="45725" marB="45725">
                    <a:solidFill>
                      <a:srgbClr val="9CC2E5"/>
                    </a:solidFill>
                  </a:tcPr>
                </a:tc>
                <a:tc rowSpan="2">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Activity Level</a:t>
                      </a:r>
                      <a:endParaRPr sz="1800" u="none" strike="noStrike" cap="none"/>
                    </a:p>
                  </a:txBody>
                  <a:tcPr marL="91450" marR="91450" marT="45725" marB="45725">
                    <a:solidFill>
                      <a:srgbClr val="9CC2E5"/>
                    </a:solidFill>
                  </a:tcPr>
                </a:tc>
                <a:tc rowSpan="2">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Freestyle Ski Context</a:t>
                      </a:r>
                      <a:endParaRPr sz="1800" u="none" strike="noStrike" cap="none"/>
                    </a:p>
                  </a:txBody>
                  <a:tcPr marL="91450" marR="91450" marT="45725" marB="45725">
                    <a:solidFill>
                      <a:srgbClr val="9CC2E5"/>
                    </a:solidFill>
                  </a:tcPr>
                </a:tc>
                <a:tc gridSpan="2">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Symptoms Present</a:t>
                      </a:r>
                      <a:endParaRPr sz="1800" u="none" strike="noStrike" cap="none"/>
                    </a:p>
                  </a:txBody>
                  <a:tcPr marL="91450" marR="91450" marT="45725" marB="45725">
                    <a:solidFill>
                      <a:srgbClr val="9CC2E5"/>
                    </a:solidFill>
                  </a:tcPr>
                </a:tc>
                <a:tc hMerge="1">
                  <a:txBody>
                    <a:bodyPr/>
                    <a:lstStyle/>
                    <a:p>
                      <a:endParaRPr lang="en-US"/>
                    </a:p>
                  </a:txBody>
                  <a:tcPr/>
                </a:tc>
                <a:extLst>
                  <a:ext uri="{0D108BD9-81ED-4DB2-BD59-A6C34878D82A}">
                    <a16:rowId xmlns:a16="http://schemas.microsoft.com/office/drawing/2014/main" val="10000"/>
                  </a:ext>
                </a:extLst>
              </a:tr>
              <a:tr h="40887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chemeClr val="lt1"/>
                          </a:solidFill>
                        </a:rPr>
                        <a:t>Yes</a:t>
                      </a:r>
                      <a:endParaRPr sz="1800" u="none" strike="noStrike" cap="none">
                        <a:solidFill>
                          <a:schemeClr val="lt1"/>
                        </a:solidFill>
                      </a:endParaRPr>
                    </a:p>
                  </a:txBody>
                  <a:tcPr marL="91450" marR="91450" marT="45725" marB="45725">
                    <a:solidFill>
                      <a:srgbClr val="9CC2E5"/>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chemeClr val="lt1"/>
                          </a:solidFill>
                        </a:rPr>
                        <a:t>No</a:t>
                      </a:r>
                      <a:endParaRPr sz="1800" u="none" strike="noStrike" cap="none">
                        <a:solidFill>
                          <a:schemeClr val="lt1"/>
                        </a:solidFill>
                      </a:endParaRPr>
                    </a:p>
                  </a:txBody>
                  <a:tcPr marL="91450" marR="91450" marT="45725" marB="45725">
                    <a:solidFill>
                      <a:srgbClr val="9CC2E5"/>
                    </a:solidFill>
                  </a:tcPr>
                </a:tc>
                <a:extLst>
                  <a:ext uri="{0D108BD9-81ED-4DB2-BD59-A6C34878D82A}">
                    <a16:rowId xmlns:a16="http://schemas.microsoft.com/office/drawing/2014/main" val="10001"/>
                  </a:ext>
                </a:extLst>
              </a:tr>
              <a:tr h="194472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1</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No activity,</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only</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complete</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rest.</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Minimum of 24-48 hours of rest.</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Limit school, work and tasks requiring</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concentration. Refrain from physical activity</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until symptoms are gone.</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 physician, should</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be consulted</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before moving to</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step 2</a:t>
                      </a:r>
                      <a:endParaRPr sz="1800" u="none" strike="noStrike" cap="none"/>
                    </a:p>
                  </a:txBody>
                  <a:tcPr marL="91450" marR="91450" marT="45725" marB="45725"/>
                </a:tc>
                <a:extLst>
                  <a:ext uri="{0D108BD9-81ED-4DB2-BD59-A6C34878D82A}">
                    <a16:rowId xmlns:a16="http://schemas.microsoft.com/office/drawing/2014/main" val="10002"/>
                  </a:ext>
                </a:extLst>
              </a:tr>
              <a:tr h="433657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2</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Light</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aerobic</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exercise</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Activities such as walking or stationary cycling.</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Someone who can help monitor for</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symptoms and signs should supervise the</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player. No resistance training or weight lifting.</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The duration and intensity of the aerobic</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exercise can be gradually increased over time</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if no symptoms or signs return during the</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exercise or the next day.</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Follow this 2-step process with 24 hours of</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rest between each step.</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 Step 1 - 15 minutes on stationary</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bicycle, rest 24 hrs. If symptom free</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go to step 2</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b) Step 2 - 60 minutes of more aggressive</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cardio work (75% of max Heart Rate) such as bike or jogging</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Return to rest and</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step 1 until</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symptoms have</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resolved.</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If symptoms</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persist, consult a</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physician.</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Proceed to Step 3</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only if athlete is:</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asymptomatic</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after 60 minute</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cardio session</a:t>
                      </a:r>
                      <a:endParaRPr sz="1800" u="none" strike="noStrike" cap="none"/>
                    </a:p>
                  </a:txBody>
                  <a:tcPr marL="91450" marR="91450" marT="45725" marB="45725"/>
                </a:tc>
                <a:extLst>
                  <a:ext uri="{0D108BD9-81ED-4DB2-BD59-A6C34878D82A}">
                    <a16:rowId xmlns:a16="http://schemas.microsoft.com/office/drawing/2014/main" val="10003"/>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31"/>
          <p:cNvSpPr txBox="1">
            <a:spLocks noGrp="1"/>
          </p:cNvSpPr>
          <p:nvPr>
            <p:ph type="title"/>
          </p:nvPr>
        </p:nvSpPr>
        <p:spPr>
          <a:xfrm>
            <a:off x="838200" y="212436"/>
            <a:ext cx="10515600" cy="858982"/>
          </a:xfrm>
          <a:prstGeom prst="rect">
            <a:avLst/>
          </a:prstGeom>
          <a:solidFill>
            <a:srgbClr val="00B0F0"/>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Return To Sport Con’t</a:t>
            </a:r>
            <a:endParaRPr/>
          </a:p>
        </p:txBody>
      </p:sp>
      <p:graphicFrame>
        <p:nvGraphicFramePr>
          <p:cNvPr id="347" name="Google Shape;347;p31"/>
          <p:cNvGraphicFramePr/>
          <p:nvPr/>
        </p:nvGraphicFramePr>
        <p:xfrm>
          <a:off x="517237" y="1200727"/>
          <a:ext cx="3000000" cy="3000000"/>
        </p:xfrm>
        <a:graphic>
          <a:graphicData uri="http://schemas.openxmlformats.org/drawingml/2006/table">
            <a:tbl>
              <a:tblPr firstRow="1" bandRow="1">
                <a:noFill/>
                <a:tableStyleId>{04E81140-074C-467F-BCE2-61C4E89B944C}</a:tableStyleId>
              </a:tblPr>
              <a:tblGrid>
                <a:gridCol w="591125">
                  <a:extLst>
                    <a:ext uri="{9D8B030D-6E8A-4147-A177-3AD203B41FA5}">
                      <a16:colId xmlns:a16="http://schemas.microsoft.com/office/drawing/2014/main" val="20000"/>
                    </a:ext>
                  </a:extLst>
                </a:gridCol>
                <a:gridCol w="1477825">
                  <a:extLst>
                    <a:ext uri="{9D8B030D-6E8A-4147-A177-3AD203B41FA5}">
                      <a16:colId xmlns:a16="http://schemas.microsoft.com/office/drawing/2014/main" val="20001"/>
                    </a:ext>
                  </a:extLst>
                </a:gridCol>
                <a:gridCol w="4860550">
                  <a:extLst>
                    <a:ext uri="{9D8B030D-6E8A-4147-A177-3AD203B41FA5}">
                      <a16:colId xmlns:a16="http://schemas.microsoft.com/office/drawing/2014/main" val="20002"/>
                    </a:ext>
                  </a:extLst>
                </a:gridCol>
                <a:gridCol w="1981750">
                  <a:extLst>
                    <a:ext uri="{9D8B030D-6E8A-4147-A177-3AD203B41FA5}">
                      <a16:colId xmlns:a16="http://schemas.microsoft.com/office/drawing/2014/main" val="20003"/>
                    </a:ext>
                  </a:extLst>
                </a:gridCol>
                <a:gridCol w="2227800">
                  <a:extLst>
                    <a:ext uri="{9D8B030D-6E8A-4147-A177-3AD203B41FA5}">
                      <a16:colId xmlns:a16="http://schemas.microsoft.com/office/drawing/2014/main" val="20004"/>
                    </a:ext>
                  </a:extLst>
                </a:gridCol>
              </a:tblGrid>
              <a:tr h="37847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Step</a:t>
                      </a:r>
                      <a:endParaRPr sz="1800" u="none" strike="noStrike" cap="none"/>
                    </a:p>
                  </a:txBody>
                  <a:tcPr marL="91450" marR="91450" marT="45725" marB="45725">
                    <a:solidFill>
                      <a:srgbClr val="9CC2E5"/>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Activity Level</a:t>
                      </a:r>
                      <a:endParaRPr sz="1800" u="none" strike="noStrike" cap="none"/>
                    </a:p>
                  </a:txBody>
                  <a:tcPr marL="91450" marR="91450" marT="45725" marB="45725">
                    <a:solidFill>
                      <a:srgbClr val="9CC2E5"/>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Freestyle Ski Context</a:t>
                      </a:r>
                      <a:endParaRPr sz="1800" u="none" strike="noStrike" cap="none"/>
                    </a:p>
                  </a:txBody>
                  <a:tcPr marL="91450" marR="91450" marT="45725" marB="45725">
                    <a:solidFill>
                      <a:srgbClr val="9CC2E5"/>
                    </a:solidFill>
                  </a:tcPr>
                </a:tc>
                <a:tc gridSpan="2">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Symptoms Present</a:t>
                      </a:r>
                      <a:endParaRPr sz="1800" u="none" strike="noStrike" cap="none"/>
                    </a:p>
                  </a:txBody>
                  <a:tcPr marL="91450" marR="91450" marT="45725" marB="45725">
                    <a:solidFill>
                      <a:srgbClr val="9CC2E5"/>
                    </a:solidFill>
                  </a:tcPr>
                </a:tc>
                <a:tc hMerge="1">
                  <a:txBody>
                    <a:bodyPr/>
                    <a:lstStyle/>
                    <a:p>
                      <a:endParaRPr lang="en-US"/>
                    </a:p>
                  </a:txBody>
                  <a:tcPr/>
                </a:tc>
                <a:extLst>
                  <a:ext uri="{0D108BD9-81ED-4DB2-BD59-A6C34878D82A}">
                    <a16:rowId xmlns:a16="http://schemas.microsoft.com/office/drawing/2014/main" val="10000"/>
                  </a:ext>
                </a:extLst>
              </a:tr>
              <a:tr h="378475">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solidFill>
                      <a:srgbClr val="9CC2E5"/>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b="0" u="none" strike="noStrike" cap="none"/>
                    </a:p>
                  </a:txBody>
                  <a:tcPr marL="91450" marR="91450" marT="45725" marB="45725">
                    <a:solidFill>
                      <a:srgbClr val="9CC2E5"/>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solidFill>
                      <a:srgbClr val="9CC2E5"/>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chemeClr val="lt1"/>
                          </a:solidFill>
                        </a:rPr>
                        <a:t>Yes</a:t>
                      </a:r>
                      <a:endParaRPr sz="1800" u="none" strike="noStrike" cap="none">
                        <a:solidFill>
                          <a:schemeClr val="lt1"/>
                        </a:solidFill>
                      </a:endParaRPr>
                    </a:p>
                  </a:txBody>
                  <a:tcPr marL="91450" marR="91450" marT="45725" marB="45725">
                    <a:solidFill>
                      <a:srgbClr val="9CC2E5"/>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chemeClr val="lt1"/>
                          </a:solidFill>
                        </a:rPr>
                        <a:t>No</a:t>
                      </a:r>
                      <a:endParaRPr sz="1800" u="none" strike="noStrike" cap="none">
                        <a:solidFill>
                          <a:schemeClr val="lt1"/>
                        </a:solidFill>
                      </a:endParaRPr>
                    </a:p>
                  </a:txBody>
                  <a:tcPr marL="91450" marR="91450" marT="45725" marB="45725">
                    <a:solidFill>
                      <a:srgbClr val="9CC2E5"/>
                    </a:solidFill>
                  </a:tcPr>
                </a:tc>
                <a:extLst>
                  <a:ext uri="{0D108BD9-81ED-4DB2-BD59-A6C34878D82A}">
                    <a16:rowId xmlns:a16="http://schemas.microsoft.com/office/drawing/2014/main" val="10001"/>
                  </a:ext>
                </a:extLst>
              </a:tr>
              <a:tr h="208167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3</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Sport</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specific</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activities</a:t>
                      </a:r>
                      <a:endParaRPr sz="1800" b="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Gentle skiing on flat, easy terrain. No jumping</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or jarring movements. No bouncing on</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trampolines.</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Continuous skiing for 60 minutes</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Return to rest until</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symptoms have</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resolved then</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resume at step 2.</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If symptoms</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persist, consult a</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physician.</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Proceed to Step 4</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the next day if</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asymptomatic</a:t>
                      </a:r>
                      <a:endParaRPr sz="1800" u="none" strike="noStrike" cap="none"/>
                    </a:p>
                  </a:txBody>
                  <a:tcPr marL="91450" marR="91450" marT="45725" marB="45725"/>
                </a:tc>
                <a:extLst>
                  <a:ext uri="{0D108BD9-81ED-4DB2-BD59-A6C34878D82A}">
                    <a16:rowId xmlns:a16="http://schemas.microsoft.com/office/drawing/2014/main" val="10002"/>
                  </a:ext>
                </a:extLst>
              </a:tr>
              <a:tr h="32171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4</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Begin</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Discipline</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Specific</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Drills (up to</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moderate</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intensity)</a:t>
                      </a:r>
                      <a:endParaRPr sz="1800" b="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60 minutes of continuous discipline-specific</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training (on or off snow)</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Skiing on moderate, terrain with moguls.</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Skiing the halfpipe with small, easy jumps.</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Riding “ability appropriate” boxes/rails</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No big air tricks.</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Small bouncing on trampoline or bounding drills.</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Return to rest until</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symptoms have</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resolved then</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resume at step 3.</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If symptoms</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persist, consult a</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physician.</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The time needed</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to progress from</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non-contact</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exercise will vary</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with the severity of</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the concussion</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and with the</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player.</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Proceed to Step 5</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with Medical</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Clearance Only.</a:t>
                      </a:r>
                      <a:endParaRPr sz="1800" u="none" strike="noStrike" cap="none"/>
                    </a:p>
                  </a:txBody>
                  <a:tcPr marL="91450" marR="91450" marT="45725" marB="45725"/>
                </a:tc>
                <a:extLst>
                  <a:ext uri="{0D108BD9-81ED-4DB2-BD59-A6C34878D82A}">
                    <a16:rowId xmlns:a16="http://schemas.microsoft.com/office/drawing/2014/main" val="10003"/>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4"/>
          <p:cNvSpPr txBox="1">
            <a:spLocks noGrp="1"/>
          </p:cNvSpPr>
          <p:nvPr>
            <p:ph type="title"/>
          </p:nvPr>
        </p:nvSpPr>
        <p:spPr>
          <a:xfrm>
            <a:off x="838200" y="365125"/>
            <a:ext cx="10515600" cy="854075"/>
          </a:xfrm>
          <a:prstGeom prst="rect">
            <a:avLst/>
          </a:prstGeom>
          <a:solidFill>
            <a:srgbClr val="00B0F0"/>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Values</a:t>
            </a:r>
            <a:endParaRPr/>
          </a:p>
        </p:txBody>
      </p:sp>
      <p:sp>
        <p:nvSpPr>
          <p:cNvPr id="105" name="Google Shape;105;p4"/>
          <p:cNvSpPr txBox="1">
            <a:spLocks noGrp="1"/>
          </p:cNvSpPr>
          <p:nvPr>
            <p:ph type="body" idx="1"/>
          </p:nvPr>
        </p:nvSpPr>
        <p:spPr>
          <a:xfrm>
            <a:off x="838200" y="1459345"/>
            <a:ext cx="10515600" cy="5196288"/>
          </a:xfrm>
          <a:prstGeom prst="rect">
            <a:avLst/>
          </a:prstGeom>
          <a:noFill/>
          <a:ln>
            <a:noFill/>
          </a:ln>
        </p:spPr>
        <p:txBody>
          <a:bodyPr spcFirstLastPara="1" wrap="square" lIns="91425" tIns="45700" rIns="91425" bIns="45700" anchor="t" anchorCtr="0">
            <a:normAutofit/>
          </a:bodyPr>
          <a:lstStyle/>
          <a:p>
            <a:pPr marL="0" lvl="0" indent="0" algn="ctr" rtl="0">
              <a:lnSpc>
                <a:spcPct val="80000"/>
              </a:lnSpc>
              <a:spcBef>
                <a:spcPts val="0"/>
              </a:spcBef>
              <a:spcAft>
                <a:spcPts val="0"/>
              </a:spcAft>
              <a:buClr>
                <a:schemeClr val="dk1"/>
              </a:buClr>
              <a:buSzPts val="2800"/>
              <a:buNone/>
            </a:pPr>
            <a:r>
              <a:rPr lang="en-US" b="1"/>
              <a:t>All members of our community have a responsibility to:</a:t>
            </a:r>
            <a:endParaRPr b="1"/>
          </a:p>
          <a:p>
            <a:pPr marL="228600" lvl="0" indent="-228600" algn="l" rtl="0">
              <a:lnSpc>
                <a:spcPct val="80000"/>
              </a:lnSpc>
              <a:spcBef>
                <a:spcPts val="1000"/>
              </a:spcBef>
              <a:spcAft>
                <a:spcPts val="0"/>
              </a:spcAft>
              <a:buClr>
                <a:schemeClr val="dk1"/>
              </a:buClr>
              <a:buSzPts val="2800"/>
              <a:buChar char="•"/>
            </a:pPr>
            <a:r>
              <a:rPr lang="en-US" b="1"/>
              <a:t>Keep it Fun:</a:t>
            </a:r>
            <a:r>
              <a:rPr lang="en-US"/>
              <a:t> Find the joy in freestyle skiing. Keep a positive attitude both on and off the snow.</a:t>
            </a:r>
            <a:endParaRPr/>
          </a:p>
          <a:p>
            <a:pPr marL="228600" lvl="0" indent="-228600" algn="l" rtl="0">
              <a:lnSpc>
                <a:spcPct val="80000"/>
              </a:lnSpc>
              <a:spcBef>
                <a:spcPts val="1000"/>
              </a:spcBef>
              <a:spcAft>
                <a:spcPts val="0"/>
              </a:spcAft>
              <a:buClr>
                <a:schemeClr val="dk1"/>
              </a:buClr>
              <a:buSzPts val="2800"/>
              <a:buChar char="•"/>
            </a:pPr>
            <a:r>
              <a:rPr lang="en-US" b="1"/>
              <a:t>Include Everyone:</a:t>
            </a:r>
            <a:r>
              <a:rPr lang="en-US"/>
              <a:t> Make sure that no one is left out; everyone matters.</a:t>
            </a:r>
            <a:endParaRPr/>
          </a:p>
          <a:p>
            <a:pPr marL="228600" lvl="0" indent="-228600" algn="l" rtl="0">
              <a:lnSpc>
                <a:spcPct val="80000"/>
              </a:lnSpc>
              <a:spcBef>
                <a:spcPts val="1000"/>
              </a:spcBef>
              <a:spcAft>
                <a:spcPts val="0"/>
              </a:spcAft>
              <a:buClr>
                <a:schemeClr val="dk1"/>
              </a:buClr>
              <a:buSzPts val="2800"/>
              <a:buChar char="•"/>
            </a:pPr>
            <a:r>
              <a:rPr lang="en-US" b="1"/>
              <a:t>Be Safe:</a:t>
            </a:r>
            <a:r>
              <a:rPr lang="en-US"/>
              <a:t> Know your limit; ski within it.</a:t>
            </a:r>
            <a:endParaRPr/>
          </a:p>
          <a:p>
            <a:pPr marL="228600" lvl="0" indent="-228600" algn="l" rtl="0">
              <a:lnSpc>
                <a:spcPct val="80000"/>
              </a:lnSpc>
              <a:spcBef>
                <a:spcPts val="1000"/>
              </a:spcBef>
              <a:spcAft>
                <a:spcPts val="0"/>
              </a:spcAft>
              <a:buClr>
                <a:schemeClr val="dk1"/>
              </a:buClr>
              <a:buSzPts val="2800"/>
              <a:buChar char="•"/>
            </a:pPr>
            <a:r>
              <a:rPr lang="en-US" b="1"/>
              <a:t>Go For It:</a:t>
            </a:r>
            <a:r>
              <a:rPr lang="en-US"/>
              <a:t> Rise to the challenge. Discover how good you can be. </a:t>
            </a:r>
            <a:endParaRPr/>
          </a:p>
          <a:p>
            <a:pPr marL="228600" lvl="0" indent="-228600" algn="l" rtl="0">
              <a:lnSpc>
                <a:spcPct val="80000"/>
              </a:lnSpc>
              <a:spcBef>
                <a:spcPts val="1000"/>
              </a:spcBef>
              <a:spcAft>
                <a:spcPts val="0"/>
              </a:spcAft>
              <a:buClr>
                <a:schemeClr val="dk1"/>
              </a:buClr>
              <a:buSzPts val="2800"/>
              <a:buChar char="•"/>
            </a:pPr>
            <a:r>
              <a:rPr lang="en-US" b="1"/>
              <a:t>Respect Others:</a:t>
            </a:r>
            <a:r>
              <a:rPr lang="en-US"/>
              <a:t> Show respect for everyone involved in the sport of freestyle skiing. Celebrate all achievements big and small. Win with dignity and lose with grace.</a:t>
            </a:r>
            <a:endParaRPr/>
          </a:p>
          <a:p>
            <a:pPr marL="228600" lvl="0" indent="-228600" algn="l" rtl="0">
              <a:lnSpc>
                <a:spcPct val="80000"/>
              </a:lnSpc>
              <a:spcBef>
                <a:spcPts val="1000"/>
              </a:spcBef>
              <a:spcAft>
                <a:spcPts val="0"/>
              </a:spcAft>
              <a:buClr>
                <a:schemeClr val="dk1"/>
              </a:buClr>
              <a:buSzPts val="2800"/>
              <a:buChar char="•"/>
            </a:pPr>
            <a:r>
              <a:rPr lang="en-US" b="1"/>
              <a:t>Give Back:</a:t>
            </a:r>
            <a:r>
              <a:rPr lang="en-US"/>
              <a:t> Find ways to show your appreciation for the community that helps make freestyle skiing possible.</a:t>
            </a:r>
            <a:endParaRPr/>
          </a:p>
          <a:p>
            <a:pPr marL="228600" lvl="0" indent="-50800" algn="l" rtl="0">
              <a:lnSpc>
                <a:spcPct val="80000"/>
              </a:lnSpc>
              <a:spcBef>
                <a:spcPts val="1000"/>
              </a:spcBef>
              <a:spcAft>
                <a:spcPts val="0"/>
              </a:spcAft>
              <a:buClr>
                <a:schemeClr val="dk1"/>
              </a:buClr>
              <a:buSzPts val="2800"/>
              <a:buNone/>
            </a:pP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32"/>
          <p:cNvSpPr txBox="1">
            <a:spLocks noGrp="1"/>
          </p:cNvSpPr>
          <p:nvPr>
            <p:ph type="title"/>
          </p:nvPr>
        </p:nvSpPr>
        <p:spPr>
          <a:xfrm>
            <a:off x="838200" y="365125"/>
            <a:ext cx="10515600" cy="1325563"/>
          </a:xfrm>
          <a:prstGeom prst="rect">
            <a:avLst/>
          </a:prstGeom>
          <a:solidFill>
            <a:srgbClr val="00B0F0"/>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Return To Sport Con’t</a:t>
            </a:r>
            <a:endParaRPr/>
          </a:p>
        </p:txBody>
      </p:sp>
      <p:graphicFrame>
        <p:nvGraphicFramePr>
          <p:cNvPr id="353" name="Google Shape;353;p32"/>
          <p:cNvGraphicFramePr/>
          <p:nvPr/>
        </p:nvGraphicFramePr>
        <p:xfrm>
          <a:off x="838200" y="1825625"/>
          <a:ext cx="3000000" cy="3000000"/>
        </p:xfrm>
        <a:graphic>
          <a:graphicData uri="http://schemas.openxmlformats.org/drawingml/2006/table">
            <a:tbl>
              <a:tblPr firstRow="1" bandRow="1">
                <a:noFill/>
                <a:tableStyleId>{04E81140-074C-467F-BCE2-61C4E89B944C}</a:tableStyleId>
              </a:tblPr>
              <a:tblGrid>
                <a:gridCol w="639625">
                  <a:extLst>
                    <a:ext uri="{9D8B030D-6E8A-4147-A177-3AD203B41FA5}">
                      <a16:colId xmlns:a16="http://schemas.microsoft.com/office/drawing/2014/main" val="20000"/>
                    </a:ext>
                  </a:extLst>
                </a:gridCol>
                <a:gridCol w="1911925">
                  <a:extLst>
                    <a:ext uri="{9D8B030D-6E8A-4147-A177-3AD203B41FA5}">
                      <a16:colId xmlns:a16="http://schemas.microsoft.com/office/drawing/2014/main" val="20001"/>
                    </a:ext>
                  </a:extLst>
                </a:gridCol>
                <a:gridCol w="4036300">
                  <a:extLst>
                    <a:ext uri="{9D8B030D-6E8A-4147-A177-3AD203B41FA5}">
                      <a16:colId xmlns:a16="http://schemas.microsoft.com/office/drawing/2014/main" val="20002"/>
                    </a:ext>
                  </a:extLst>
                </a:gridCol>
                <a:gridCol w="1824650">
                  <a:extLst>
                    <a:ext uri="{9D8B030D-6E8A-4147-A177-3AD203B41FA5}">
                      <a16:colId xmlns:a16="http://schemas.microsoft.com/office/drawing/2014/main" val="20003"/>
                    </a:ext>
                  </a:extLst>
                </a:gridCol>
                <a:gridCol w="2103125">
                  <a:extLst>
                    <a:ext uri="{9D8B030D-6E8A-4147-A177-3AD203B41FA5}">
                      <a16:colId xmlns:a16="http://schemas.microsoft.com/office/drawing/2014/main" val="20004"/>
                    </a:ext>
                  </a:extLst>
                </a:gridCol>
              </a:tblGrid>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Step</a:t>
                      </a:r>
                      <a:endParaRPr sz="1800" u="none" strike="noStrike" cap="none"/>
                    </a:p>
                  </a:txBody>
                  <a:tcPr marL="91450" marR="91450" marT="45725" marB="45725">
                    <a:solidFill>
                      <a:srgbClr val="9CC2E5"/>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Activity Level</a:t>
                      </a:r>
                      <a:endParaRPr sz="1800" u="none" strike="noStrike" cap="none"/>
                    </a:p>
                  </a:txBody>
                  <a:tcPr marL="91450" marR="91450" marT="45725" marB="45725">
                    <a:solidFill>
                      <a:srgbClr val="9CC2E5"/>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Freestyle Ski Context</a:t>
                      </a:r>
                      <a:endParaRPr sz="1800" u="none" strike="noStrike" cap="none"/>
                    </a:p>
                  </a:txBody>
                  <a:tcPr marL="91450" marR="91450" marT="45725" marB="45725">
                    <a:solidFill>
                      <a:srgbClr val="9CC2E5"/>
                    </a:solidFill>
                  </a:tcPr>
                </a:tc>
                <a:tc gridSpan="2">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Symptoms  present</a:t>
                      </a:r>
                      <a:endParaRPr sz="1800" u="none" strike="noStrike" cap="none"/>
                    </a:p>
                  </a:txBody>
                  <a:tcPr marL="91450" marR="91450" marT="45725" marB="45725">
                    <a:solidFill>
                      <a:srgbClr val="9CC2E5"/>
                    </a:solidFill>
                  </a:tcPr>
                </a:tc>
                <a:tc hMerge="1">
                  <a:txBody>
                    <a:bodyPr/>
                    <a:lstStyle/>
                    <a:p>
                      <a:endParaRPr lang="en-US"/>
                    </a:p>
                  </a:txBody>
                  <a:tcPr/>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solidFill>
                      <a:srgbClr val="9CC2E5"/>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solidFill>
                      <a:srgbClr val="9CC2E5"/>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solidFill>
                      <a:srgbClr val="9CC2E5"/>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chemeClr val="lt1"/>
                          </a:solidFill>
                        </a:rPr>
                        <a:t>Yes</a:t>
                      </a:r>
                      <a:endParaRPr sz="1800" u="none" strike="noStrike" cap="none">
                        <a:solidFill>
                          <a:schemeClr val="lt1"/>
                        </a:solidFill>
                      </a:endParaRPr>
                    </a:p>
                  </a:txBody>
                  <a:tcPr marL="91450" marR="91450" marT="45725" marB="45725">
                    <a:solidFill>
                      <a:srgbClr val="9CC2E5"/>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chemeClr val="lt1"/>
                          </a:solidFill>
                        </a:rPr>
                        <a:t>No</a:t>
                      </a:r>
                      <a:endParaRPr sz="1800" u="none" strike="noStrike" cap="none">
                        <a:solidFill>
                          <a:schemeClr val="lt1"/>
                        </a:solidFill>
                      </a:endParaRPr>
                    </a:p>
                  </a:txBody>
                  <a:tcPr marL="91450" marR="91450" marT="45725" marB="45725">
                    <a:solidFill>
                      <a:srgbClr val="9CC2E5"/>
                    </a:solidFill>
                  </a:tcPr>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5</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Begin Sport</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Specific</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Drills (up to</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full</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intensity) **</a:t>
                      </a:r>
                      <a:endParaRPr sz="1800" b="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Gradually increase the intensity of training to</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include all normal training activities</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Return to rest until</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symptoms have</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resolved then</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resume at step 4</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If symptoms</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persist, consult a</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physician.</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Proceed to Step 6</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the next day.</a:t>
                      </a:r>
                      <a:endParaRPr sz="1800" u="none" strike="noStrike" cap="none"/>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6</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Game Play</a:t>
                      </a:r>
                      <a:endParaRPr sz="1800" b="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Return to Competition</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extLst>
                  <a:ext uri="{0D108BD9-81ED-4DB2-BD59-A6C34878D82A}">
                    <a16:rowId xmlns:a16="http://schemas.microsoft.com/office/drawing/2014/main" val="10003"/>
                  </a:ext>
                </a:extLst>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33"/>
          <p:cNvSpPr txBox="1">
            <a:spLocks noGrp="1"/>
          </p:cNvSpPr>
          <p:nvPr>
            <p:ph type="title"/>
          </p:nvPr>
        </p:nvSpPr>
        <p:spPr>
          <a:xfrm>
            <a:off x="838200" y="365125"/>
            <a:ext cx="10515600" cy="1325563"/>
          </a:xfrm>
          <a:prstGeom prst="rect">
            <a:avLst/>
          </a:prstGeom>
          <a:solidFill>
            <a:srgbClr val="00B0F0"/>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How Long Will it Take?</a:t>
            </a:r>
            <a:endParaRPr/>
          </a:p>
        </p:txBody>
      </p:sp>
      <p:sp>
        <p:nvSpPr>
          <p:cNvPr id="359" name="Google Shape;359;p3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endParaRPr b="1"/>
          </a:p>
          <a:p>
            <a:pPr marL="228600" lvl="0" indent="-228600" algn="l" rtl="0">
              <a:lnSpc>
                <a:spcPct val="90000"/>
              </a:lnSpc>
              <a:spcBef>
                <a:spcPts val="1000"/>
              </a:spcBef>
              <a:spcAft>
                <a:spcPts val="0"/>
              </a:spcAft>
              <a:buClr>
                <a:schemeClr val="dk1"/>
              </a:buClr>
              <a:buSzPts val="2800"/>
              <a:buChar char="•"/>
            </a:pPr>
            <a:r>
              <a:rPr lang="en-US"/>
              <a:t>Most athletes who sustain a concussion will make a complete recovery within 1-2 weeks while most </a:t>
            </a:r>
            <a:r>
              <a:rPr lang="en-US" b="1"/>
              <a:t>youth athletes </a:t>
            </a:r>
            <a:r>
              <a:rPr lang="en-US"/>
              <a:t>(less than 18 years of age) will recover within </a:t>
            </a:r>
            <a:r>
              <a:rPr lang="en-US" b="1"/>
              <a:t>1-4weeks. </a:t>
            </a:r>
            <a:endParaRPr b="1"/>
          </a:p>
          <a:p>
            <a:pPr marL="228600" lvl="0" indent="-228600" algn="l" rtl="0">
              <a:lnSpc>
                <a:spcPct val="90000"/>
              </a:lnSpc>
              <a:spcBef>
                <a:spcPts val="1000"/>
              </a:spcBef>
              <a:spcAft>
                <a:spcPts val="0"/>
              </a:spcAft>
              <a:buClr>
                <a:schemeClr val="dk1"/>
              </a:buClr>
              <a:buSzPts val="2800"/>
              <a:buChar char="•"/>
            </a:pPr>
            <a:r>
              <a:rPr lang="en-US"/>
              <a:t>Approximately 15-30% of patients will experience persistent symptoms (&gt;2weeks for adults</a:t>
            </a:r>
            <a:r>
              <a:rPr lang="en-US" b="1"/>
              <a:t>; &gt;4 weeks for youth</a:t>
            </a:r>
            <a:r>
              <a:rPr lang="en-US"/>
              <a:t>) that may require additional medical assessment and management.</a:t>
            </a:r>
            <a:endParaRPr/>
          </a:p>
          <a:p>
            <a:pPr marL="228600" lvl="0" indent="-228600" algn="l" rtl="0">
              <a:lnSpc>
                <a:spcPct val="90000"/>
              </a:lnSpc>
              <a:spcBef>
                <a:spcPts val="1000"/>
              </a:spcBef>
              <a:spcAft>
                <a:spcPts val="0"/>
              </a:spcAft>
              <a:buClr>
                <a:schemeClr val="dk1"/>
              </a:buClr>
              <a:buSzPts val="2800"/>
              <a:buChar char="•"/>
            </a:pPr>
            <a:r>
              <a:rPr lang="en-US" b="1"/>
              <a:t>TO LEARN MORE ABOUT CONCUSSIONS PLEASE VISIT:</a:t>
            </a:r>
            <a:endParaRPr/>
          </a:p>
          <a:p>
            <a:pPr marL="228600" lvl="0" indent="-228600" algn="l" rtl="0">
              <a:lnSpc>
                <a:spcPct val="90000"/>
              </a:lnSpc>
              <a:spcBef>
                <a:spcPts val="1000"/>
              </a:spcBef>
              <a:spcAft>
                <a:spcPts val="0"/>
              </a:spcAft>
              <a:buClr>
                <a:schemeClr val="dk1"/>
              </a:buClr>
              <a:buSzPts val="3000"/>
              <a:buChar char="•"/>
            </a:pPr>
            <a:r>
              <a:rPr lang="en-US" sz="3000" u="sng">
                <a:solidFill>
                  <a:schemeClr val="hlink"/>
                </a:solidFill>
                <a:latin typeface="Arial"/>
                <a:ea typeface="Arial"/>
                <a:cs typeface="Arial"/>
                <a:sym typeface="Arial"/>
                <a:hlinkClick r:id="rId3"/>
              </a:rPr>
              <a:t>https://www.ontario.ca/page/rowans-law-concussion-safety</a:t>
            </a:r>
            <a:endParaRPr sz="3000" b="1"/>
          </a:p>
          <a:p>
            <a:pPr marL="228600" lvl="0" indent="0" algn="l" rtl="0">
              <a:lnSpc>
                <a:spcPct val="90000"/>
              </a:lnSpc>
              <a:spcBef>
                <a:spcPts val="1000"/>
              </a:spcBef>
              <a:spcAft>
                <a:spcPts val="0"/>
              </a:spcAft>
              <a:buSzPts val="1800"/>
              <a:buNone/>
            </a:pPr>
            <a:endParaRPr b="1"/>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34"/>
          <p:cNvSpPr txBox="1">
            <a:spLocks noGrp="1"/>
          </p:cNvSpPr>
          <p:nvPr>
            <p:ph type="ctrTitle"/>
          </p:nvPr>
        </p:nvSpPr>
        <p:spPr>
          <a:xfrm>
            <a:off x="1524000" y="1122363"/>
            <a:ext cx="9144000" cy="1110698"/>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US"/>
              <a:t>Communication</a:t>
            </a:r>
            <a:endParaRPr/>
          </a:p>
        </p:txBody>
      </p:sp>
      <p:sp>
        <p:nvSpPr>
          <p:cNvPr id="365" name="Google Shape;365;p34"/>
          <p:cNvSpPr txBox="1">
            <a:spLocks noGrp="1"/>
          </p:cNvSpPr>
          <p:nvPr>
            <p:ph type="subTitle" idx="1"/>
          </p:nvPr>
        </p:nvSpPr>
        <p:spPr>
          <a:xfrm>
            <a:off x="1745381" y="3640539"/>
            <a:ext cx="9144000" cy="241375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pic>
        <p:nvPicPr>
          <p:cNvPr id="366" name="Google Shape;366;p34" descr="Image result for communication"/>
          <p:cNvPicPr preferRelativeResize="0">
            <a:picLocks noGrp="1"/>
          </p:cNvPicPr>
          <p:nvPr>
            <p:ph type="body" idx="4294967295"/>
          </p:nvPr>
        </p:nvPicPr>
        <p:blipFill rotWithShape="1">
          <a:blip r:embed="rId3">
            <a:alphaModFix/>
          </a:blip>
          <a:srcRect/>
          <a:stretch/>
        </p:blipFill>
        <p:spPr>
          <a:xfrm>
            <a:off x="2820202" y="2743101"/>
            <a:ext cx="5979409" cy="3484444"/>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35"/>
          <p:cNvSpPr txBox="1">
            <a:spLocks noGrp="1"/>
          </p:cNvSpPr>
          <p:nvPr>
            <p:ph type="title"/>
          </p:nvPr>
        </p:nvSpPr>
        <p:spPr>
          <a:xfrm>
            <a:off x="838200" y="365125"/>
            <a:ext cx="10515600" cy="1325563"/>
          </a:xfrm>
          <a:prstGeom prst="rect">
            <a:avLst/>
          </a:prstGeom>
          <a:solidFill>
            <a:srgbClr val="00B0F0"/>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How will we communicate with you!</a:t>
            </a:r>
            <a:endParaRPr/>
          </a:p>
        </p:txBody>
      </p:sp>
      <p:sp>
        <p:nvSpPr>
          <p:cNvPr id="372" name="Google Shape;372;p35"/>
          <p:cNvSpPr txBox="1">
            <a:spLocks noGrp="1"/>
          </p:cNvSpPr>
          <p:nvPr>
            <p:ph type="body" idx="1"/>
          </p:nvPr>
        </p:nvSpPr>
        <p:spPr>
          <a:xfrm>
            <a:off x="838200" y="1825625"/>
            <a:ext cx="10515600" cy="4953866"/>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Team snap															</a:t>
            </a:r>
            <a:endParaRPr/>
          </a:p>
          <a:p>
            <a:pPr marL="228600" lvl="0" indent="-228600" algn="l" rtl="0">
              <a:lnSpc>
                <a:spcPct val="90000"/>
              </a:lnSpc>
              <a:spcBef>
                <a:spcPts val="1000"/>
              </a:spcBef>
              <a:spcAft>
                <a:spcPts val="0"/>
              </a:spcAft>
              <a:buClr>
                <a:schemeClr val="dk1"/>
              </a:buClr>
              <a:buSzPts val="2800"/>
              <a:buChar char="●"/>
            </a:pPr>
            <a:r>
              <a:rPr lang="en-US"/>
              <a:t>Mail chimp</a:t>
            </a:r>
            <a:endParaRPr/>
          </a:p>
          <a:p>
            <a:pPr marL="228600" lvl="0" indent="-228600" algn="l" rtl="0">
              <a:lnSpc>
                <a:spcPct val="90000"/>
              </a:lnSpc>
              <a:spcBef>
                <a:spcPts val="1000"/>
              </a:spcBef>
              <a:spcAft>
                <a:spcPts val="0"/>
              </a:spcAft>
              <a:buClr>
                <a:schemeClr val="dk1"/>
              </a:buClr>
              <a:buSzPts val="2800"/>
              <a:buChar char="●"/>
            </a:pPr>
            <a:r>
              <a:rPr lang="en-US"/>
              <a:t>Newsletter</a:t>
            </a:r>
            <a:endParaRPr/>
          </a:p>
          <a:p>
            <a:pPr marL="228600" lvl="0" indent="-228600" algn="l" rtl="0">
              <a:lnSpc>
                <a:spcPct val="90000"/>
              </a:lnSpc>
              <a:spcBef>
                <a:spcPts val="1000"/>
              </a:spcBef>
              <a:spcAft>
                <a:spcPts val="0"/>
              </a:spcAft>
              <a:buClr>
                <a:schemeClr val="dk1"/>
              </a:buClr>
              <a:buSzPts val="2800"/>
              <a:buChar char="●"/>
            </a:pPr>
            <a:r>
              <a:rPr lang="en-US"/>
              <a:t>Website</a:t>
            </a:r>
            <a:endParaRPr/>
          </a:p>
          <a:p>
            <a:pPr marL="0" lvl="0" indent="0" algn="l" rtl="0">
              <a:lnSpc>
                <a:spcPct val="90000"/>
              </a:lnSpc>
              <a:spcBef>
                <a:spcPts val="1000"/>
              </a:spcBef>
              <a:spcAft>
                <a:spcPts val="0"/>
              </a:spcAft>
              <a:buClr>
                <a:schemeClr val="dk1"/>
              </a:buClr>
              <a:buSzPts val="2800"/>
              <a:buNone/>
            </a:pPr>
            <a:endParaRPr/>
          </a:p>
        </p:txBody>
      </p:sp>
      <p:pic>
        <p:nvPicPr>
          <p:cNvPr id="373" name="Google Shape;373;p35" descr="Image result for team snap logo"/>
          <p:cNvPicPr preferRelativeResize="0"/>
          <p:nvPr/>
        </p:nvPicPr>
        <p:blipFill rotWithShape="1">
          <a:blip r:embed="rId3">
            <a:alphaModFix/>
          </a:blip>
          <a:srcRect/>
          <a:stretch/>
        </p:blipFill>
        <p:spPr>
          <a:xfrm>
            <a:off x="6118771" y="2026624"/>
            <a:ext cx="4417996" cy="1116530"/>
          </a:xfrm>
          <a:prstGeom prst="rect">
            <a:avLst/>
          </a:prstGeom>
          <a:noFill/>
          <a:ln>
            <a:noFill/>
          </a:ln>
        </p:spPr>
      </p:pic>
      <p:pic>
        <p:nvPicPr>
          <p:cNvPr id="374" name="Google Shape;374;p35" descr="https://lh4.googleusercontent.com/xazS3UAqL3cZ4kyJ7at0YcDD6tcw0fy77wY6Uy91R7ut3T-utcYhMXxE6vj93d2qU1CePreB904S6P3WEQevJ5Mxx2OBO0pa_bVgodKB4ZoiAd_qy--LKscPpu1tmDHt4SSiRzxHHrAkcCgA"/>
          <p:cNvPicPr preferRelativeResize="0"/>
          <p:nvPr/>
        </p:nvPicPr>
        <p:blipFill rotWithShape="1">
          <a:blip r:embed="rId4">
            <a:alphaModFix/>
          </a:blip>
          <a:srcRect/>
          <a:stretch/>
        </p:blipFill>
        <p:spPr>
          <a:xfrm>
            <a:off x="1620982" y="4770679"/>
            <a:ext cx="2507674" cy="1218621"/>
          </a:xfrm>
          <a:prstGeom prst="rect">
            <a:avLst/>
          </a:prstGeom>
          <a:noFill/>
          <a:ln>
            <a:noFill/>
          </a:ln>
        </p:spPr>
      </p:pic>
      <p:pic>
        <p:nvPicPr>
          <p:cNvPr id="375" name="Google Shape;375;p35" descr="Related image"/>
          <p:cNvPicPr preferRelativeResize="0"/>
          <p:nvPr/>
        </p:nvPicPr>
        <p:blipFill rotWithShape="1">
          <a:blip r:embed="rId5">
            <a:alphaModFix/>
          </a:blip>
          <a:srcRect/>
          <a:stretch/>
        </p:blipFill>
        <p:spPr>
          <a:xfrm>
            <a:off x="6760903" y="3479068"/>
            <a:ext cx="3133725" cy="976103"/>
          </a:xfrm>
          <a:prstGeom prst="rect">
            <a:avLst/>
          </a:prstGeom>
          <a:noFill/>
          <a:ln>
            <a:noFill/>
          </a:ln>
        </p:spPr>
      </p:pic>
      <p:sp>
        <p:nvSpPr>
          <p:cNvPr id="376" name="Google Shape;376;p35"/>
          <p:cNvSpPr txBox="1"/>
          <p:nvPr/>
        </p:nvSpPr>
        <p:spPr>
          <a:xfrm>
            <a:off x="4565800" y="5013050"/>
            <a:ext cx="6564300" cy="114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u="sng">
                <a:solidFill>
                  <a:schemeClr val="hlink"/>
                </a:solidFill>
                <a:hlinkClick r:id="rId6"/>
              </a:rPr>
              <a:t>https://www.fortunefreestyle.com/</a:t>
            </a:r>
            <a:endParaRPr sz="3000">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36"/>
          <p:cNvSpPr txBox="1">
            <a:spLocks noGrp="1"/>
          </p:cNvSpPr>
          <p:nvPr>
            <p:ph type="title"/>
          </p:nvPr>
        </p:nvSpPr>
        <p:spPr>
          <a:xfrm>
            <a:off x="838200" y="365125"/>
            <a:ext cx="10515600" cy="1325563"/>
          </a:xfrm>
          <a:prstGeom prst="rect">
            <a:avLst/>
          </a:prstGeom>
          <a:solidFill>
            <a:srgbClr val="00B0F0"/>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Questions</a:t>
            </a:r>
            <a:br>
              <a:rPr lang="en-US"/>
            </a:br>
            <a:r>
              <a:rPr lang="en-US"/>
              <a:t>Inquiring Minds Want to Know!</a:t>
            </a:r>
            <a:endParaRPr/>
          </a:p>
        </p:txBody>
      </p:sp>
      <p:pic>
        <p:nvPicPr>
          <p:cNvPr id="382" name="Google Shape;382;p36" descr="Image result for questions"/>
          <p:cNvPicPr preferRelativeResize="0">
            <a:picLocks noGrp="1"/>
          </p:cNvPicPr>
          <p:nvPr>
            <p:ph type="body" idx="1"/>
          </p:nvPr>
        </p:nvPicPr>
        <p:blipFill rotWithShape="1">
          <a:blip r:embed="rId3">
            <a:alphaModFix/>
          </a:blip>
          <a:srcRect/>
          <a:stretch/>
        </p:blipFill>
        <p:spPr>
          <a:xfrm>
            <a:off x="2715491" y="2456873"/>
            <a:ext cx="6640945" cy="377767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g65a95d8559_0_8"/>
          <p:cNvSpPr txBox="1">
            <a:spLocks noGrp="1"/>
          </p:cNvSpPr>
          <p:nvPr>
            <p:ph type="title"/>
          </p:nvPr>
        </p:nvSpPr>
        <p:spPr>
          <a:xfrm>
            <a:off x="838200" y="365125"/>
            <a:ext cx="10515600" cy="1094100"/>
          </a:xfrm>
          <a:prstGeom prst="rect">
            <a:avLst/>
          </a:prstGeom>
          <a:solidFill>
            <a:srgbClr val="00B0F0"/>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a:t>Board Structure</a:t>
            </a:r>
            <a:endParaRPr/>
          </a:p>
        </p:txBody>
      </p:sp>
      <p:sp>
        <p:nvSpPr>
          <p:cNvPr id="111" name="Google Shape;111;g65a95d8559_0_8"/>
          <p:cNvSpPr txBox="1">
            <a:spLocks noGrp="1"/>
          </p:cNvSpPr>
          <p:nvPr>
            <p:ph type="body" idx="1"/>
          </p:nvPr>
        </p:nvSpPr>
        <p:spPr>
          <a:xfrm>
            <a:off x="838200" y="1459345"/>
            <a:ext cx="10515600" cy="5196300"/>
          </a:xfrm>
          <a:prstGeom prst="rect">
            <a:avLst/>
          </a:prstGeom>
          <a:noFill/>
          <a:ln>
            <a:noFill/>
          </a:ln>
        </p:spPr>
        <p:txBody>
          <a:bodyPr spcFirstLastPara="1" wrap="square" lIns="91425" tIns="45700" rIns="91425" bIns="45700" anchor="t" anchorCtr="0">
            <a:noAutofit/>
          </a:bodyPr>
          <a:lstStyle/>
          <a:p>
            <a:pPr marL="228600" lvl="0" indent="-50800" algn="l" rtl="0">
              <a:lnSpc>
                <a:spcPct val="80000"/>
              </a:lnSpc>
              <a:spcBef>
                <a:spcPts val="1000"/>
              </a:spcBef>
              <a:spcAft>
                <a:spcPts val="0"/>
              </a:spcAft>
              <a:buClr>
                <a:schemeClr val="dk1"/>
              </a:buClr>
              <a:buSzPts val="2800"/>
              <a:buNone/>
            </a:pPr>
            <a:endParaRPr/>
          </a:p>
        </p:txBody>
      </p:sp>
      <p:pic>
        <p:nvPicPr>
          <p:cNvPr id="112" name="Google Shape;112;g65a95d8559_0_8"/>
          <p:cNvPicPr preferRelativeResize="0"/>
          <p:nvPr/>
        </p:nvPicPr>
        <p:blipFill>
          <a:blip r:embed="rId3">
            <a:alphaModFix/>
          </a:blip>
          <a:stretch>
            <a:fillRect/>
          </a:stretch>
        </p:blipFill>
        <p:spPr>
          <a:xfrm>
            <a:off x="590550" y="1674063"/>
            <a:ext cx="11010900" cy="49815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5"/>
          <p:cNvSpPr txBox="1">
            <a:spLocks noGrp="1"/>
          </p:cNvSpPr>
          <p:nvPr>
            <p:ph type="ctrTitle"/>
          </p:nvPr>
        </p:nvSpPr>
        <p:spPr>
          <a:xfrm>
            <a:off x="1524000" y="1122363"/>
            <a:ext cx="9144000" cy="1306801"/>
          </a:xfrm>
          <a:prstGeom prst="rect">
            <a:avLst/>
          </a:prstGeom>
          <a:solidFill>
            <a:srgbClr val="00B0F0"/>
          </a:solid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US"/>
              <a:t>Programming &amp; Pathways!</a:t>
            </a:r>
            <a:endParaRPr/>
          </a:p>
        </p:txBody>
      </p:sp>
      <p:sp>
        <p:nvSpPr>
          <p:cNvPr id="118" name="Google Shape;118;p5"/>
          <p:cNvSpPr txBox="1">
            <a:spLocks noGrp="1"/>
          </p:cNvSpPr>
          <p:nvPr>
            <p:ph type="subTitle" idx="1"/>
          </p:nvPr>
        </p:nvSpPr>
        <p:spPr>
          <a:xfrm>
            <a:off x="1524000" y="2881745"/>
            <a:ext cx="9144000" cy="3851564"/>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US"/>
              <a:t>What will the athletes be doing?</a:t>
            </a:r>
            <a:endParaRPr/>
          </a:p>
          <a:p>
            <a:pPr marL="0" lvl="0" indent="0" algn="l" rtl="0">
              <a:lnSpc>
                <a:spcPct val="90000"/>
              </a:lnSpc>
              <a:spcBef>
                <a:spcPts val="1000"/>
              </a:spcBef>
              <a:spcAft>
                <a:spcPts val="0"/>
              </a:spcAft>
              <a:buClr>
                <a:schemeClr val="dk1"/>
              </a:buClr>
              <a:buSzPts val="2400"/>
              <a:buNone/>
            </a:pPr>
            <a:endParaRPr/>
          </a:p>
        </p:txBody>
      </p:sp>
      <p:pic>
        <p:nvPicPr>
          <p:cNvPr id="119" name="Google Shape;119;p5" descr="Image result for freestyle skiing images"/>
          <p:cNvPicPr preferRelativeResize="0"/>
          <p:nvPr/>
        </p:nvPicPr>
        <p:blipFill rotWithShape="1">
          <a:blip r:embed="rId3">
            <a:alphaModFix/>
          </a:blip>
          <a:srcRect/>
          <a:stretch/>
        </p:blipFill>
        <p:spPr>
          <a:xfrm>
            <a:off x="2438400" y="3620655"/>
            <a:ext cx="3029527" cy="2556308"/>
          </a:xfrm>
          <a:prstGeom prst="rect">
            <a:avLst/>
          </a:prstGeom>
          <a:noFill/>
          <a:ln>
            <a:noFill/>
          </a:ln>
        </p:spPr>
      </p:pic>
      <p:pic>
        <p:nvPicPr>
          <p:cNvPr id="120" name="Google Shape;120;p5" descr="Image result for freestyle skiing images"/>
          <p:cNvPicPr preferRelativeResize="0"/>
          <p:nvPr/>
        </p:nvPicPr>
        <p:blipFill rotWithShape="1">
          <a:blip r:embed="rId4">
            <a:alphaModFix/>
          </a:blip>
          <a:srcRect/>
          <a:stretch/>
        </p:blipFill>
        <p:spPr>
          <a:xfrm>
            <a:off x="6768812" y="3620655"/>
            <a:ext cx="3086100" cy="255630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g740ce0a64f_0_0"/>
          <p:cNvSpPr txBox="1">
            <a:spLocks noGrp="1"/>
          </p:cNvSpPr>
          <p:nvPr>
            <p:ph type="title"/>
          </p:nvPr>
        </p:nvSpPr>
        <p:spPr>
          <a:xfrm>
            <a:off x="838200" y="365125"/>
            <a:ext cx="10515600" cy="1325700"/>
          </a:xfrm>
          <a:prstGeom prst="rect">
            <a:avLst/>
          </a:prstGeom>
          <a:solidFill>
            <a:srgbClr val="00B0F0"/>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a:t>Recreational Programs</a:t>
            </a:r>
            <a:endParaRPr/>
          </a:p>
        </p:txBody>
      </p:sp>
      <p:sp>
        <p:nvSpPr>
          <p:cNvPr id="126" name="Google Shape;126;g740ce0a64f_0_0"/>
          <p:cNvSpPr txBox="1">
            <a:spLocks noGrp="1"/>
          </p:cNvSpPr>
          <p:nvPr>
            <p:ph type="body" idx="1"/>
          </p:nvPr>
        </p:nvSpPr>
        <p:spPr>
          <a:xfrm>
            <a:off x="447250" y="1323150"/>
            <a:ext cx="11312100" cy="5356800"/>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0"/>
              </a:spcBef>
              <a:spcAft>
                <a:spcPts val="0"/>
              </a:spcAft>
              <a:buClr>
                <a:schemeClr val="dk1"/>
              </a:buClr>
              <a:buSzPts val="2800"/>
              <a:buNone/>
            </a:pPr>
            <a:endParaRPr/>
          </a:p>
        </p:txBody>
      </p:sp>
      <p:pic>
        <p:nvPicPr>
          <p:cNvPr id="127" name="Google Shape;127;g740ce0a64f_0_0"/>
          <p:cNvPicPr preferRelativeResize="0"/>
          <p:nvPr/>
        </p:nvPicPr>
        <p:blipFill>
          <a:blip r:embed="rId3">
            <a:alphaModFix/>
          </a:blip>
          <a:stretch>
            <a:fillRect/>
          </a:stretch>
        </p:blipFill>
        <p:spPr>
          <a:xfrm>
            <a:off x="1155425" y="2005425"/>
            <a:ext cx="9914275" cy="45243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g740ce0a64f_0_81"/>
          <p:cNvSpPr txBox="1">
            <a:spLocks noGrp="1"/>
          </p:cNvSpPr>
          <p:nvPr>
            <p:ph type="title"/>
          </p:nvPr>
        </p:nvSpPr>
        <p:spPr>
          <a:xfrm>
            <a:off x="838200" y="365125"/>
            <a:ext cx="10515600" cy="1325700"/>
          </a:xfrm>
          <a:prstGeom prst="rect">
            <a:avLst/>
          </a:prstGeom>
          <a:solidFill>
            <a:srgbClr val="00B0F0"/>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a:t>Recreational Programs Con’t</a:t>
            </a:r>
            <a:endParaRPr/>
          </a:p>
        </p:txBody>
      </p:sp>
      <p:sp>
        <p:nvSpPr>
          <p:cNvPr id="133" name="Google Shape;133;g740ce0a64f_0_81"/>
          <p:cNvSpPr txBox="1">
            <a:spLocks noGrp="1"/>
          </p:cNvSpPr>
          <p:nvPr>
            <p:ph type="body" idx="1"/>
          </p:nvPr>
        </p:nvSpPr>
        <p:spPr>
          <a:xfrm>
            <a:off x="838200" y="1825625"/>
            <a:ext cx="10515600" cy="4953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2800"/>
              <a:buNone/>
            </a:pPr>
            <a:endParaRPr/>
          </a:p>
        </p:txBody>
      </p:sp>
      <p:pic>
        <p:nvPicPr>
          <p:cNvPr id="134" name="Google Shape;134;g740ce0a64f_0_81"/>
          <p:cNvPicPr preferRelativeResize="0"/>
          <p:nvPr/>
        </p:nvPicPr>
        <p:blipFill>
          <a:blip r:embed="rId3">
            <a:alphaModFix/>
          </a:blip>
          <a:stretch>
            <a:fillRect/>
          </a:stretch>
        </p:blipFill>
        <p:spPr>
          <a:xfrm>
            <a:off x="1155425" y="1825625"/>
            <a:ext cx="10070424" cy="46291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g740ce0a64f_0_162"/>
          <p:cNvSpPr txBox="1">
            <a:spLocks noGrp="1"/>
          </p:cNvSpPr>
          <p:nvPr>
            <p:ph type="title"/>
          </p:nvPr>
        </p:nvSpPr>
        <p:spPr>
          <a:xfrm>
            <a:off x="838200" y="365125"/>
            <a:ext cx="10515600" cy="1325700"/>
          </a:xfrm>
          <a:prstGeom prst="rect">
            <a:avLst/>
          </a:prstGeom>
          <a:solidFill>
            <a:srgbClr val="00B0F0"/>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a:t>Competitive Pathways</a:t>
            </a:r>
            <a:endParaRPr/>
          </a:p>
        </p:txBody>
      </p:sp>
      <p:sp>
        <p:nvSpPr>
          <p:cNvPr id="140" name="Google Shape;140;g740ce0a64f_0_162"/>
          <p:cNvSpPr txBox="1">
            <a:spLocks noGrp="1"/>
          </p:cNvSpPr>
          <p:nvPr>
            <p:ph type="body" idx="1"/>
          </p:nvPr>
        </p:nvSpPr>
        <p:spPr>
          <a:xfrm>
            <a:off x="838200" y="1825625"/>
            <a:ext cx="10515600" cy="4953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2800"/>
              <a:buNone/>
            </a:pPr>
            <a:endParaRPr/>
          </a:p>
        </p:txBody>
      </p:sp>
      <p:pic>
        <p:nvPicPr>
          <p:cNvPr id="141" name="Google Shape;141;g740ce0a64f_0_162"/>
          <p:cNvPicPr preferRelativeResize="0"/>
          <p:nvPr/>
        </p:nvPicPr>
        <p:blipFill>
          <a:blip r:embed="rId3">
            <a:alphaModFix/>
          </a:blip>
          <a:stretch>
            <a:fillRect/>
          </a:stretch>
        </p:blipFill>
        <p:spPr>
          <a:xfrm>
            <a:off x="1043600" y="2180400"/>
            <a:ext cx="10100649" cy="393217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1854</Words>
  <Application>Microsoft Office PowerPoint</Application>
  <PresentationFormat>Widescreen</PresentationFormat>
  <Paragraphs>341</Paragraphs>
  <Slides>44</Slides>
  <Notes>44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44</vt:i4>
      </vt:variant>
    </vt:vector>
  </HeadingPairs>
  <TitlesOfParts>
    <vt:vector size="47" baseType="lpstr">
      <vt:lpstr>Arial</vt:lpstr>
      <vt:lpstr>Calibri</vt:lpstr>
      <vt:lpstr>Office Theme</vt:lpstr>
      <vt:lpstr>Fortune Freestyle  Season Kick-off Event </vt:lpstr>
      <vt:lpstr> 3 Year Strategic Plan 2018-2021</vt:lpstr>
      <vt:lpstr>Vision, Mission, Mandate </vt:lpstr>
      <vt:lpstr>Values</vt:lpstr>
      <vt:lpstr>Board Structure</vt:lpstr>
      <vt:lpstr>Programming &amp; Pathways!</vt:lpstr>
      <vt:lpstr>Recreational Programs</vt:lpstr>
      <vt:lpstr>Recreational Programs Con’t</vt:lpstr>
      <vt:lpstr>Competitive Pathways</vt:lpstr>
      <vt:lpstr>Competitive Pathways Con’t</vt:lpstr>
      <vt:lpstr>Competitive Pathways Con’t</vt:lpstr>
      <vt:lpstr>Dryland</vt:lpstr>
      <vt:lpstr> Trampoline Freestyle Program Spring Action</vt:lpstr>
      <vt:lpstr>Safe Sport</vt:lpstr>
      <vt:lpstr>Safe Sport</vt:lpstr>
      <vt:lpstr>PowerPoint Presentation</vt:lpstr>
      <vt:lpstr>You Can Get Help!</vt:lpstr>
      <vt:lpstr>Fortune Freestyle Policies</vt:lpstr>
      <vt:lpstr>Volunteer We Need Your Help</vt:lpstr>
      <vt:lpstr>Why Volunteer?</vt:lpstr>
      <vt:lpstr>Volunteer Insurance</vt:lpstr>
      <vt:lpstr>General call out for help</vt:lpstr>
      <vt:lpstr>Volunteer Coordinators</vt:lpstr>
      <vt:lpstr>Event Roles</vt:lpstr>
      <vt:lpstr>Event Roles </vt:lpstr>
      <vt:lpstr>Event Roles</vt:lpstr>
      <vt:lpstr>Event Roles</vt:lpstr>
      <vt:lpstr>Volunteer Support: You are not alone</vt:lpstr>
      <vt:lpstr>Concussions It’s A Matter of Law</vt:lpstr>
      <vt:lpstr>Rowan’s Law</vt:lpstr>
      <vt:lpstr>What is and what causes a Concussion</vt:lpstr>
      <vt:lpstr>What To Expect</vt:lpstr>
      <vt:lpstr>Symptoms</vt:lpstr>
      <vt:lpstr>Visual Signs of a Concussion</vt:lpstr>
      <vt:lpstr>What To Do</vt:lpstr>
      <vt:lpstr>When Can An Athlete Return to Sport</vt:lpstr>
      <vt:lpstr>Return To School Strategy</vt:lpstr>
      <vt:lpstr>Return To Sport</vt:lpstr>
      <vt:lpstr>Return To Sport Con’t</vt:lpstr>
      <vt:lpstr>Return To Sport Con’t</vt:lpstr>
      <vt:lpstr>How Long Will it Take?</vt:lpstr>
      <vt:lpstr>Communication</vt:lpstr>
      <vt:lpstr>How will we communicate with you!</vt:lpstr>
      <vt:lpstr>Questions Inquiring Minds Want to Know!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Fortune Freestyle  Season Kick-off Event</dc:title>
  <dc:creator>Natasha Quesnel</dc:creator>
  <cp:lastModifiedBy>Natasha Quesnel</cp:lastModifiedBy>
  <cp:revision>5</cp:revision>
  <dcterms:created xsi:type="dcterms:W3CDTF">2019-10-27T18:32:01Z</dcterms:created>
  <dcterms:modified xsi:type="dcterms:W3CDTF">2019-12-01T12:18:28Z</dcterms:modified>
</cp:coreProperties>
</file>