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99" r:id="rId6"/>
    <p:sldId id="301" r:id="rId7"/>
    <p:sldId id="302" r:id="rId8"/>
    <p:sldId id="300" r:id="rId9"/>
    <p:sldId id="303" r:id="rId10"/>
    <p:sldId id="305" r:id="rId11"/>
    <p:sldId id="304" r:id="rId12"/>
    <p:sldId id="306" r:id="rId13"/>
    <p:sldId id="307" r:id="rId14"/>
    <p:sldId id="308" r:id="rId15"/>
    <p:sldId id="309" r:id="rId16"/>
    <p:sldId id="311" r:id="rId17"/>
    <p:sldId id="310" r:id="rId18"/>
    <p:sldId id="313" r:id="rId19"/>
    <p:sldId id="314" r:id="rId20"/>
    <p:sldId id="315" r:id="rId21"/>
    <p:sldId id="316" r:id="rId22"/>
    <p:sldId id="319" r:id="rId23"/>
    <p:sldId id="317" r:id="rId24"/>
    <p:sldId id="318" r:id="rId25"/>
    <p:sldId id="320" r:id="rId26"/>
    <p:sldId id="322" r:id="rId27"/>
    <p:sldId id="321" r:id="rId28"/>
    <p:sldId id="298" r:id="rId2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9" roundtripDataSignature="AMtx7mg7SV8FvNbJuGh9J8bpPwG9P+uy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D9992270-2FD4-4906-BEDA-87FA899248F2}">
  <a:tblStyle styleId="{D9992270-2FD4-4906-BEDA-87FA899248F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46021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69" name="Google Shape;369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4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4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4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4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4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fis-ski.com/image/upload/v1570543090/fis-prod/assets/Freestyle_Skiing_Judging_Handbook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ssets.fis-ski.com/image/upload/v1565178614/fis-prod/assets/Mogul_DD_Version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pjudges.com/general-info/judging-philosophy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31603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5400" dirty="0" smtClean="0"/>
              <a:t>Slopestyle and Moguls Judging</a:t>
            </a:r>
            <a:endParaRPr sz="5400" dirty="0"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431636" y="3703782"/>
            <a:ext cx="9144000" cy="1153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 dirty="0"/>
          </a:p>
        </p:txBody>
      </p:sp>
      <p:pic>
        <p:nvPicPr>
          <p:cNvPr id="86" name="Google Shape;86;p1" descr="https://lh4.googleusercontent.com/xazS3UAqL3cZ4kyJ7at0YcDD6tcw0fy77wY6Uy91R7ut3T-utcYhMXxE6vj93d2qU1CePreB904S6P3WEQevJ5Mxx2OBO0pa_bVgodKB4ZoiAd_qy--LKscPpu1tmDHt4SSiRzxHHrAkcCg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41217" y="3581400"/>
            <a:ext cx="3278909" cy="20373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Air - Continued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en-CA" dirty="0" smtClean="0"/>
              <a:t>Form point ranges</a:t>
            </a:r>
            <a:endParaRPr lang="en-CA" dirty="0"/>
          </a:p>
          <a:p>
            <a:pPr lvl="1"/>
            <a:r>
              <a:rPr lang="en-CA" dirty="0" smtClean="0"/>
              <a:t>Excellent </a:t>
            </a:r>
            <a:r>
              <a:rPr lang="en-CA" dirty="0"/>
              <a:t>Jump </a:t>
            </a:r>
            <a:r>
              <a:rPr lang="en-CA" dirty="0" smtClean="0"/>
              <a:t>	8.1 </a:t>
            </a:r>
            <a:r>
              <a:rPr lang="en-CA" dirty="0"/>
              <a:t>– 10.0</a:t>
            </a:r>
          </a:p>
          <a:p>
            <a:pPr lvl="1"/>
            <a:r>
              <a:rPr lang="en-CA" dirty="0"/>
              <a:t>Good Jump </a:t>
            </a:r>
            <a:r>
              <a:rPr lang="en-CA" dirty="0" smtClean="0"/>
              <a:t>		6.1 </a:t>
            </a:r>
            <a:r>
              <a:rPr lang="en-CA" dirty="0"/>
              <a:t>– 8.0</a:t>
            </a:r>
          </a:p>
          <a:p>
            <a:pPr lvl="1"/>
            <a:r>
              <a:rPr lang="en-CA" dirty="0"/>
              <a:t>Average Jump </a:t>
            </a:r>
            <a:r>
              <a:rPr lang="en-CA" dirty="0" smtClean="0"/>
              <a:t>		4.1 </a:t>
            </a:r>
            <a:r>
              <a:rPr lang="en-CA" dirty="0"/>
              <a:t>– 6.0</a:t>
            </a:r>
          </a:p>
          <a:p>
            <a:pPr lvl="1"/>
            <a:r>
              <a:rPr lang="en-CA" dirty="0"/>
              <a:t>Poor Jump </a:t>
            </a:r>
            <a:r>
              <a:rPr lang="en-CA" dirty="0" smtClean="0"/>
              <a:t>		2.1 </a:t>
            </a:r>
            <a:r>
              <a:rPr lang="en-CA" dirty="0"/>
              <a:t>– 4.0</a:t>
            </a:r>
          </a:p>
          <a:p>
            <a:pPr lvl="1"/>
            <a:r>
              <a:rPr lang="en-US" dirty="0"/>
              <a:t>Very Poor Jump </a:t>
            </a:r>
            <a:r>
              <a:rPr lang="en-US" dirty="0" smtClean="0"/>
              <a:t>	0.1 </a:t>
            </a:r>
            <a:r>
              <a:rPr lang="en-US" dirty="0"/>
              <a:t>– 2.0</a:t>
            </a:r>
            <a:r>
              <a:rPr lang="en-US" dirty="0" smtClean="0"/>
              <a:t> </a:t>
            </a:r>
          </a:p>
          <a:p>
            <a:r>
              <a:rPr lang="en-US" dirty="0"/>
              <a:t>Air in moguls </a:t>
            </a:r>
            <a:r>
              <a:rPr lang="en-US" dirty="0" smtClean="0"/>
              <a:t>is judged </a:t>
            </a:r>
            <a:r>
              <a:rPr lang="en-US" dirty="0"/>
              <a:t>until the competitor is in </a:t>
            </a:r>
            <a:r>
              <a:rPr lang="en-CA" dirty="0"/>
              <a:t>full control.</a:t>
            </a:r>
          </a:p>
          <a:p>
            <a:r>
              <a:rPr lang="en-US" dirty="0"/>
              <a:t>If the landing is very poor or completely missed the jump score is affected. The jump may only receive a maximum score of 5.0. Falls and touchdowns also affect the turn score</a:t>
            </a:r>
            <a:r>
              <a:rPr lang="en-US" dirty="0" smtClean="0"/>
              <a:t>.</a:t>
            </a:r>
          </a:p>
          <a:p>
            <a:r>
              <a:rPr lang="en-US" dirty="0"/>
              <a:t>Judges must identify and code the tricks performed. Judges must agree on the trick performed.</a:t>
            </a:r>
          </a:p>
          <a:p>
            <a:endParaRPr lang="en-US" dirty="0" smtClean="0"/>
          </a:p>
          <a:p>
            <a:endParaRPr lang="en-US" dirty="0"/>
          </a:p>
          <a:p>
            <a:pPr marL="177800" indent="0">
              <a:lnSpc>
                <a:spcPct val="80000"/>
              </a:lnSpc>
              <a:buSzPts val="2800"/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426356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Air - Continued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635000" indent="-457200">
              <a:lnSpc>
                <a:spcPct val="80000"/>
              </a:lnSpc>
              <a:buSzPts val="2800"/>
            </a:pPr>
            <a:r>
              <a:rPr lang="en-US" sz="2400" dirty="0" smtClean="0"/>
              <a:t>Examples of common trick DDs </a:t>
            </a:r>
            <a:r>
              <a:rPr lang="en-US" sz="2400" dirty="0"/>
              <a:t>(M/W)</a:t>
            </a:r>
            <a:endParaRPr lang="en-US" sz="2400" dirty="0" smtClean="0"/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sz="2200" b="1" dirty="0" smtClean="0"/>
              <a:t>Single Uprights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Twister (T) or Spread – 0.38/0.48	Daffy (D) or </a:t>
            </a:r>
            <a:r>
              <a:rPr lang="en-US" sz="2200" dirty="0" err="1" smtClean="0"/>
              <a:t>Kosak</a:t>
            </a:r>
            <a:r>
              <a:rPr lang="en-US" sz="2200" dirty="0" smtClean="0"/>
              <a:t> (K) – 0.41/0.51	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Back Scratcher (Y) or Iron Cross (X) – 0.41/0.51</a:t>
            </a:r>
          </a:p>
          <a:p>
            <a:pPr marL="977900" lvl="1">
              <a:lnSpc>
                <a:spcPct val="80000"/>
              </a:lnSpc>
              <a:buSzPts val="2800"/>
            </a:pPr>
            <a:r>
              <a:rPr lang="en-US" sz="2200" b="1" dirty="0" smtClean="0"/>
              <a:t>Double Uprights</a:t>
            </a:r>
            <a:r>
              <a:rPr lang="en-US" sz="2200" dirty="0" smtClean="0"/>
              <a:t> </a:t>
            </a:r>
            <a:endParaRPr lang="en-US" sz="2200" dirty="0"/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TT or TS – 0.5/0.6	DD – 0.56/0.66	YS or XS or DT – 0.53/0.63 	</a:t>
            </a:r>
          </a:p>
          <a:p>
            <a:pPr marL="977900" lvl="1">
              <a:lnSpc>
                <a:spcPct val="80000"/>
              </a:lnSpc>
              <a:buSzPts val="2800"/>
            </a:pPr>
            <a:r>
              <a:rPr lang="en-US" sz="2200" b="1" dirty="0" smtClean="0"/>
              <a:t>Triple Uprights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TTS or TTT – 0.61/0.71	DTS – 0.64/0.74	DDD – 0.7/0.8	</a:t>
            </a:r>
          </a:p>
          <a:p>
            <a:pPr marL="977900" lvl="1">
              <a:lnSpc>
                <a:spcPct val="80000"/>
              </a:lnSpc>
              <a:buSzPts val="2800"/>
            </a:pPr>
            <a:r>
              <a:rPr lang="en-US" sz="2200" b="1" dirty="0" smtClean="0"/>
              <a:t>Rotational Jumps (p – position; G = grab)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3 – 0.65/0.75 		3p – 0.68/0.78		3G – 0.78/0.90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7 – 0.85/1.00		7p – 0.88/1.03		7G – 0.98/1.15</a:t>
            </a:r>
          </a:p>
          <a:p>
            <a:pPr marL="977900" lvl="1">
              <a:lnSpc>
                <a:spcPct val="80000"/>
              </a:lnSpc>
              <a:buSzPts val="2800"/>
            </a:pPr>
            <a:r>
              <a:rPr lang="en-US" sz="2200" b="1" dirty="0" smtClean="0"/>
              <a:t>Off-axis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3o – 0.71/0.81		3oG – 0.84/0.96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7o – 0.83/0.98		7op – 0.86/1.01		7oG – 0.96/1.13</a:t>
            </a:r>
          </a:p>
          <a:p>
            <a:pPr marL="977900" lvl="1">
              <a:lnSpc>
                <a:spcPct val="80000"/>
              </a:lnSpc>
              <a:buSzPts val="2800"/>
            </a:pPr>
            <a:r>
              <a:rPr lang="en-US" sz="2200" b="1" dirty="0" smtClean="0"/>
              <a:t>Flips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Back Pike/Tuck (</a:t>
            </a:r>
            <a:r>
              <a:rPr lang="en-US" sz="2200" dirty="0" err="1" smtClean="0"/>
              <a:t>bP</a:t>
            </a:r>
            <a:r>
              <a:rPr lang="en-US" sz="2200" dirty="0" smtClean="0"/>
              <a:t>/</a:t>
            </a:r>
            <a:r>
              <a:rPr lang="en-US" sz="2200" dirty="0" err="1" smtClean="0"/>
              <a:t>bT</a:t>
            </a:r>
            <a:r>
              <a:rPr lang="en-US" sz="2200" dirty="0" smtClean="0"/>
              <a:t>) – 0.70/0.80 			Back Lay (</a:t>
            </a:r>
            <a:r>
              <a:rPr lang="en-US" sz="2200" dirty="0" err="1" smtClean="0"/>
              <a:t>bL</a:t>
            </a:r>
            <a:r>
              <a:rPr lang="en-US" sz="2200" dirty="0" smtClean="0"/>
              <a:t>) – 0.72/0.82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err="1"/>
              <a:t>b</a:t>
            </a:r>
            <a:r>
              <a:rPr lang="en-US" sz="2200" dirty="0" err="1" smtClean="0"/>
              <a:t>p</a:t>
            </a:r>
            <a:r>
              <a:rPr lang="en-US" sz="2200" dirty="0" smtClean="0"/>
              <a:t> – 0.73/0.83					</a:t>
            </a:r>
            <a:r>
              <a:rPr lang="en-US" sz="2200" dirty="0" err="1" smtClean="0"/>
              <a:t>bG</a:t>
            </a:r>
            <a:r>
              <a:rPr lang="en-US" sz="2200" dirty="0" smtClean="0"/>
              <a:t> – 0.83/0.93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err="1" smtClean="0"/>
              <a:t>fT</a:t>
            </a:r>
            <a:r>
              <a:rPr lang="en-US" sz="2200" dirty="0" smtClean="0"/>
              <a:t> – 0.74/0.84		</a:t>
            </a:r>
            <a:r>
              <a:rPr lang="en-US" sz="2200" dirty="0" err="1" smtClean="0"/>
              <a:t>fp</a:t>
            </a:r>
            <a:r>
              <a:rPr lang="en-US" sz="2200" dirty="0" smtClean="0"/>
              <a:t> – 0.77/0.87		</a:t>
            </a:r>
            <a:r>
              <a:rPr lang="en-US" sz="2200" dirty="0" err="1" smtClean="0"/>
              <a:t>fG</a:t>
            </a:r>
            <a:r>
              <a:rPr lang="en-US" sz="2200" dirty="0" smtClean="0"/>
              <a:t> – 0.87/1.02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sz="2200" dirty="0" smtClean="0"/>
              <a:t>Loop (l) – 0.71/0.81		</a:t>
            </a:r>
            <a:r>
              <a:rPr lang="en-US" sz="2200" dirty="0" err="1" smtClean="0"/>
              <a:t>lp</a:t>
            </a:r>
            <a:r>
              <a:rPr lang="en-US" sz="2200" dirty="0" smtClean="0"/>
              <a:t> – 0.74/0.84		</a:t>
            </a:r>
            <a:r>
              <a:rPr lang="en-US" sz="2200" dirty="0" err="1" smtClean="0"/>
              <a:t>lG</a:t>
            </a:r>
            <a:r>
              <a:rPr lang="en-US" sz="2200" dirty="0" smtClean="0"/>
              <a:t> – 0.83/0.94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r>
              <a:rPr lang="en-US" dirty="0" smtClean="0"/>
              <a:t>	</a:t>
            </a:r>
          </a:p>
          <a:p>
            <a:pPr marL="635000" lvl="1" indent="0">
              <a:lnSpc>
                <a:spcPct val="80000"/>
              </a:lnSpc>
              <a:buSzPts val="2800"/>
              <a:buNone/>
            </a:pPr>
            <a:endParaRPr lang="en-US" dirty="0"/>
          </a:p>
          <a:p>
            <a:pPr marL="977900" lvl="1">
              <a:lnSpc>
                <a:spcPct val="80000"/>
              </a:lnSpc>
              <a:buSzPts val="2800"/>
            </a:pPr>
            <a:endParaRPr lang="en-US" dirty="0" smtClean="0"/>
          </a:p>
          <a:p>
            <a:pPr marL="635000" lvl="1" indent="0">
              <a:lnSpc>
                <a:spcPct val="80000"/>
              </a:lnSpc>
              <a:buSzPts val="2800"/>
              <a:buNone/>
            </a:pPr>
            <a:endParaRPr lang="en-US" dirty="0" smtClean="0"/>
          </a:p>
          <a:p>
            <a:pPr marL="177800" indent="0">
              <a:lnSpc>
                <a:spcPct val="80000"/>
              </a:lnSpc>
              <a:buSzPts val="2800"/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048256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Air - Continued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CA" b="1" dirty="0" smtClean="0"/>
              <a:t>Note</a:t>
            </a:r>
            <a:r>
              <a:rPr lang="en-CA" dirty="0" smtClean="0"/>
              <a:t>: a grab can be performed to “modify” another trick (typically rotations and flips) and will increase the DD as shown in the examples above. A grab cannot be performed as a trick on its own.</a:t>
            </a:r>
          </a:p>
          <a:p>
            <a:r>
              <a:rPr lang="en-CA" dirty="0" smtClean="0"/>
              <a:t>“Repeat Rule”</a:t>
            </a:r>
          </a:p>
          <a:p>
            <a:pPr lvl="1"/>
            <a:r>
              <a:rPr lang="en-CA" dirty="0" smtClean="0"/>
              <a:t>A competitor must perform two different jumps in a run. If a jump is repeated, only the first scoring jump will count for that run.</a:t>
            </a:r>
          </a:p>
          <a:p>
            <a:pPr lvl="1"/>
            <a:r>
              <a:rPr lang="en-CA" dirty="0" smtClean="0"/>
              <a:t>In addition to identical jumps, the following rules also apply:</a:t>
            </a:r>
          </a:p>
          <a:p>
            <a:pPr lvl="2"/>
            <a:r>
              <a:rPr lang="en-US" dirty="0" smtClean="0"/>
              <a:t>Two uprights are considered the same jump unless they differ in number of moves (e.g. single vs. double), or a grab is added (e.g. iron cross vs. iron cross with a grab) </a:t>
            </a:r>
            <a:endParaRPr lang="en-CA" dirty="0" smtClean="0"/>
          </a:p>
          <a:p>
            <a:pPr lvl="2"/>
            <a:r>
              <a:rPr lang="en-CA" dirty="0" smtClean="0"/>
              <a:t>Two rotational </a:t>
            </a:r>
            <a:r>
              <a:rPr lang="en-CA" dirty="0"/>
              <a:t>jumps (including </a:t>
            </a:r>
            <a:r>
              <a:rPr lang="en-CA" dirty="0" smtClean="0"/>
              <a:t>off-axis</a:t>
            </a:r>
            <a:r>
              <a:rPr lang="en-CA" dirty="0"/>
              <a:t>) must differ in number of rotations (e.g. 3 vs 7), or addition of a grab. Changing the direction of rotation does not change the jump. </a:t>
            </a:r>
          </a:p>
          <a:p>
            <a:pPr lvl="2"/>
            <a:r>
              <a:rPr lang="en-CA" dirty="0" smtClean="0"/>
              <a:t>Two inverts must differ in direction (e.g. front vs back), addition of rotation (e.g. lay v full), or addition of a grab</a:t>
            </a:r>
          </a:p>
          <a:p>
            <a:pPr lvl="2"/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US" dirty="0" smtClean="0"/>
          </a:p>
          <a:p>
            <a:endParaRPr lang="en-US" dirty="0"/>
          </a:p>
          <a:p>
            <a:pPr marL="177800" indent="0">
              <a:lnSpc>
                <a:spcPct val="80000"/>
              </a:lnSpc>
              <a:buSzPts val="2800"/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493841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Air - Continued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r>
              <a:rPr lang="en-US" dirty="0" smtClean="0"/>
              <a:t>Grabs must be held to be clearly presented to the judges and identifiable as a grab. Attempted and missed grabs will typically result in a jump score in the “poor” or “very poor” range (i.e. max score 4.0).</a:t>
            </a:r>
          </a:p>
          <a:p>
            <a:r>
              <a:rPr lang="en-US" dirty="0" smtClean="0"/>
              <a:t>It is generally better to perform an easier trick well, rather than a harder trick less well.</a:t>
            </a:r>
          </a:p>
          <a:p>
            <a:pPr lvl="1"/>
            <a:r>
              <a:rPr lang="en-US" dirty="0" smtClean="0"/>
              <a:t>E.g. </a:t>
            </a:r>
            <a:r>
              <a:rPr lang="en-US" i="1" dirty="0" smtClean="0"/>
              <a:t>when performing his best</a:t>
            </a:r>
            <a:r>
              <a:rPr lang="en-US" dirty="0" smtClean="0"/>
              <a:t>, Jack can perform excellent single uprights, good doubles, and average triples.</a:t>
            </a:r>
          </a:p>
          <a:p>
            <a:pPr lvl="2"/>
            <a:r>
              <a:rPr lang="en-US" dirty="0" smtClean="0"/>
              <a:t>Excellent S =  	8.1 – 10 x DD (0.38) = 3.1 – 3.8</a:t>
            </a:r>
          </a:p>
          <a:p>
            <a:pPr lvl="2"/>
            <a:r>
              <a:rPr lang="en-US" dirty="0" smtClean="0"/>
              <a:t>Good  TS = 		6.1 – 8.0  x DD (0.5) = 3.1 – 4.0</a:t>
            </a:r>
          </a:p>
          <a:p>
            <a:pPr lvl="2"/>
            <a:r>
              <a:rPr lang="en-US" dirty="0" smtClean="0"/>
              <a:t>Average TTS = 	4.1 – 6.0 x DD (0.61) = 2.5 – 3.7 </a:t>
            </a:r>
          </a:p>
          <a:p>
            <a:pPr lvl="1"/>
            <a:r>
              <a:rPr lang="en-US" dirty="0" smtClean="0"/>
              <a:t>Unless Jack can improve the execution of the harder tricks – he will likely not get a better score for performing the harder tricks (and may do worse if he performs the hard tricks poorly)</a:t>
            </a:r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US" dirty="0" smtClean="0"/>
          </a:p>
          <a:p>
            <a:endParaRPr lang="en-US" dirty="0"/>
          </a:p>
          <a:p>
            <a:pPr marL="177800" indent="0">
              <a:lnSpc>
                <a:spcPct val="80000"/>
              </a:lnSpc>
              <a:buSzPts val="2800"/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84896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Air - Continued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dirty="0" smtClean="0"/>
              <a:t>Air scorecard</a:t>
            </a:r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US" dirty="0" smtClean="0"/>
          </a:p>
          <a:p>
            <a:endParaRPr lang="en-US" dirty="0"/>
          </a:p>
          <a:p>
            <a:pPr marL="177800" indent="0">
              <a:lnSpc>
                <a:spcPct val="80000"/>
              </a:lnSpc>
              <a:buSzPts val="2800"/>
              <a:buNone/>
            </a:pPr>
            <a:endParaRPr lang="en-CA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590800"/>
            <a:ext cx="8872538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9104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 smtClean="0"/>
              <a:t>Moguls</a:t>
            </a:r>
            <a:br>
              <a:rPr lang="en-US" b="1" dirty="0" smtClean="0"/>
            </a:br>
            <a:r>
              <a:rPr lang="en-US" b="1" dirty="0" smtClean="0"/>
              <a:t>Putting it all Together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dirty="0" smtClean="0"/>
              <a:t>How it looks on the scoresheet</a:t>
            </a:r>
          </a:p>
          <a:p>
            <a:pPr lvl="1"/>
            <a:r>
              <a:rPr lang="en-US" dirty="0" smtClean="0"/>
              <a:t>Kingsbury – </a:t>
            </a:r>
            <a:r>
              <a:rPr lang="en-US" dirty="0" err="1" smtClean="0"/>
              <a:t>Ruka</a:t>
            </a:r>
            <a:r>
              <a:rPr lang="en-US" dirty="0" smtClean="0"/>
              <a:t> 2018/2019 season</a:t>
            </a:r>
            <a:endParaRPr lang="en-CA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Nguyen – Fortune 2019</a:t>
            </a:r>
            <a:endParaRPr lang="en-US" dirty="0"/>
          </a:p>
          <a:p>
            <a:pPr lvl="1"/>
            <a:endParaRPr lang="en-US" dirty="0"/>
          </a:p>
          <a:p>
            <a:pPr marL="177800" indent="0">
              <a:lnSpc>
                <a:spcPct val="80000"/>
              </a:lnSpc>
              <a:buSzPts val="2800"/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3" y="2847975"/>
            <a:ext cx="757237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648200"/>
            <a:ext cx="77724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7812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Duals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dirty="0" smtClean="0"/>
              <a:t>Typical format for duals on Timber Tour has been 5 judges – two turns, one air, one “overall” + speed </a:t>
            </a:r>
          </a:p>
          <a:p>
            <a:r>
              <a:rPr lang="en-US" dirty="0" smtClean="0"/>
              <a:t>Each judge allocates 5 marks to the read or blue course (i.e. 5-0, 4-1, 3-2, 2-3, 1-4, 0-5)</a:t>
            </a:r>
          </a:p>
          <a:p>
            <a:r>
              <a:rPr lang="en-US" dirty="0" smtClean="0"/>
              <a:t>Speed points are allocated </a:t>
            </a:r>
            <a:r>
              <a:rPr lang="en-US" dirty="0"/>
              <a:t>based on time difference between the </a:t>
            </a:r>
            <a:r>
              <a:rPr lang="en-US" dirty="0" smtClean="0"/>
              <a:t>competitors</a:t>
            </a:r>
          </a:p>
          <a:p>
            <a:pPr lvl="1"/>
            <a:r>
              <a:rPr lang="en-US" dirty="0" smtClean="0"/>
              <a:t>time </a:t>
            </a:r>
            <a:r>
              <a:rPr lang="en-US" dirty="0"/>
              <a:t>difference less than or equal to 0.74 </a:t>
            </a:r>
            <a:r>
              <a:rPr lang="en-US" dirty="0" smtClean="0"/>
              <a:t>seconds (~&lt;7m): 3/2</a:t>
            </a:r>
          </a:p>
          <a:p>
            <a:pPr lvl="1"/>
            <a:r>
              <a:rPr lang="en-CA" dirty="0" smtClean="0"/>
              <a:t>time </a:t>
            </a:r>
            <a:r>
              <a:rPr lang="en-CA" dirty="0"/>
              <a:t>difference between 0.75 and 1.49 </a:t>
            </a:r>
            <a:r>
              <a:rPr lang="en-CA" dirty="0" smtClean="0"/>
              <a:t>seconds (~7-14m): 4/1</a:t>
            </a:r>
          </a:p>
          <a:p>
            <a:pPr lvl="1"/>
            <a:r>
              <a:rPr lang="en-CA" dirty="0" smtClean="0"/>
              <a:t>time </a:t>
            </a:r>
            <a:r>
              <a:rPr lang="en-CA" dirty="0"/>
              <a:t>difference equal to or greater than 1.5 </a:t>
            </a:r>
            <a:r>
              <a:rPr lang="en-CA" dirty="0" smtClean="0"/>
              <a:t>seconds(~14+m): </a:t>
            </a:r>
            <a:r>
              <a:rPr lang="en-CA" dirty="0"/>
              <a:t>5/0</a:t>
            </a:r>
            <a:endParaRPr lang="en-US" dirty="0" smtClean="0"/>
          </a:p>
          <a:p>
            <a:r>
              <a:rPr lang="en-US" dirty="0" smtClean="0"/>
              <a:t>Key point: it is not always the first finisher who wins (turns and air still count for ~80% of the scoring)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endParaRPr lang="en-US" dirty="0" smtClean="0"/>
          </a:p>
          <a:p>
            <a:endParaRPr lang="en-US" dirty="0"/>
          </a:p>
          <a:p>
            <a:pPr marL="177800" indent="0">
              <a:lnSpc>
                <a:spcPct val="80000"/>
              </a:lnSpc>
              <a:buSzPts val="2800"/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736419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Resources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US" dirty="0" smtClean="0"/>
              <a:t>Judges manual: </a:t>
            </a:r>
            <a:r>
              <a:rPr lang="en-CA" u="sng" dirty="0">
                <a:hlinkClick r:id="rId3"/>
              </a:rPr>
              <a:t>https://assets.fis-ski.com/image/upload/v1570543090/fis-prod/assets/Freestyle_Skiing_Judging_Handbook.pdf</a:t>
            </a:r>
            <a:endParaRPr lang="en-CA" dirty="0"/>
          </a:p>
          <a:p>
            <a:endParaRPr lang="en-US" dirty="0" smtClean="0"/>
          </a:p>
          <a:p>
            <a:r>
              <a:rPr lang="en-US" dirty="0" smtClean="0"/>
              <a:t>Mogul jump DD: </a:t>
            </a:r>
            <a:r>
              <a:rPr lang="en-CA" u="sng" dirty="0">
                <a:hlinkClick r:id="rId4"/>
              </a:rPr>
              <a:t>https://assets.fis-ski.com/image/upload/v1565178614/fis-prod/assets/Mogul_DD_Version.pdf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US" dirty="0" smtClean="0"/>
          </a:p>
          <a:p>
            <a:endParaRPr lang="en-US" dirty="0"/>
          </a:p>
          <a:p>
            <a:pPr marL="177800" indent="0">
              <a:lnSpc>
                <a:spcPct val="80000"/>
              </a:lnSpc>
              <a:buSzPts val="2800"/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023463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 Basics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 smtClean="0"/>
              <a:t>All judging is based on “Overall Impression”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dirty="0" smtClean="0"/>
              <a:t>Criteria: P.A.V.E.D.</a:t>
            </a:r>
          </a:p>
          <a:p>
            <a:pPr marL="685800" lvl="1" indent="-228600">
              <a:spcBef>
                <a:spcPts val="1000"/>
              </a:spcBef>
              <a:buSzPts val="3200"/>
            </a:pPr>
            <a:r>
              <a:rPr lang="en-US" b="1" dirty="0" smtClean="0"/>
              <a:t>P</a:t>
            </a:r>
            <a:r>
              <a:rPr lang="en-US" dirty="0" smtClean="0"/>
              <a:t>rogression</a:t>
            </a:r>
          </a:p>
          <a:p>
            <a:pPr marL="685800" lvl="1" indent="-228600">
              <a:spcBef>
                <a:spcPts val="1000"/>
              </a:spcBef>
              <a:buSzPts val="3200"/>
            </a:pPr>
            <a:r>
              <a:rPr lang="en-US" b="1" dirty="0" smtClean="0"/>
              <a:t>A</a:t>
            </a:r>
            <a:r>
              <a:rPr lang="en-US" dirty="0" smtClean="0"/>
              <a:t>mplitude</a:t>
            </a:r>
          </a:p>
          <a:p>
            <a:pPr marL="685800" lvl="1" indent="-228600">
              <a:spcBef>
                <a:spcPts val="1000"/>
              </a:spcBef>
              <a:buSzPts val="3200"/>
            </a:pPr>
            <a:r>
              <a:rPr lang="en-US" b="1" dirty="0" smtClean="0"/>
              <a:t>V</a:t>
            </a:r>
            <a:r>
              <a:rPr lang="en-US" dirty="0" smtClean="0"/>
              <a:t>ariety</a:t>
            </a:r>
          </a:p>
          <a:p>
            <a:pPr marL="685800" lvl="1" indent="-228600">
              <a:spcBef>
                <a:spcPts val="1000"/>
              </a:spcBef>
              <a:buSzPts val="3200"/>
            </a:pPr>
            <a:r>
              <a:rPr lang="en-US" b="1" dirty="0" smtClean="0"/>
              <a:t>E</a:t>
            </a:r>
            <a:r>
              <a:rPr lang="en-US" dirty="0" smtClean="0"/>
              <a:t>xecution</a:t>
            </a:r>
          </a:p>
          <a:p>
            <a:pPr marL="685800" lvl="1" indent="-228600">
              <a:spcBef>
                <a:spcPts val="1000"/>
              </a:spcBef>
              <a:buSzPts val="3200"/>
            </a:pPr>
            <a:r>
              <a:rPr lang="en-US" b="1" dirty="0" smtClean="0"/>
              <a:t>D</a:t>
            </a:r>
            <a:r>
              <a:rPr lang="en-US" dirty="0" smtClean="0"/>
              <a:t>ifficulty</a:t>
            </a:r>
          </a:p>
          <a:p>
            <a:pPr marL="228600" indent="-228600">
              <a:buSzPts val="3200"/>
            </a:pPr>
            <a:r>
              <a:rPr lang="en-US" dirty="0" smtClean="0"/>
              <a:t>The objective is to create the correct ranking, rather than a correct score. In the result, the same run in one competition may achieve a very different score in a different competition.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49008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Progression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>
              <a:buSzPts val="3200"/>
            </a:pPr>
            <a:r>
              <a:rPr lang="en-CA" dirty="0"/>
              <a:t>Judges will reward creativity and originality</a:t>
            </a:r>
            <a:endParaRPr lang="en-US" dirty="0" smtClean="0"/>
          </a:p>
          <a:p>
            <a:pPr marL="228600" lvl="0" indent="-228600">
              <a:buSzPts val="3200"/>
            </a:pPr>
            <a:r>
              <a:rPr lang="en-CA" dirty="0"/>
              <a:t>Athletes who use the course differently </a:t>
            </a:r>
            <a:r>
              <a:rPr lang="en-CA" dirty="0" smtClean="0"/>
              <a:t>than </a:t>
            </a:r>
            <a:r>
              <a:rPr lang="en-CA" dirty="0"/>
              <a:t>the others will be rewarded</a:t>
            </a:r>
            <a:r>
              <a:rPr lang="en-CA" dirty="0" smtClean="0"/>
              <a:t>:</a:t>
            </a:r>
          </a:p>
          <a:p>
            <a:pPr marL="685800" lvl="1" indent="-228600">
              <a:buSzPts val="3200"/>
            </a:pPr>
            <a:r>
              <a:rPr lang="en-CA" dirty="0"/>
              <a:t>Creative lines through the course </a:t>
            </a:r>
            <a:r>
              <a:rPr lang="en-CA" dirty="0" smtClean="0"/>
              <a:t>will be rewarded (e.g. </a:t>
            </a:r>
            <a:r>
              <a:rPr lang="en-CA" dirty="0"/>
              <a:t>side hits, </a:t>
            </a:r>
            <a:r>
              <a:rPr lang="en-CA" dirty="0" smtClean="0"/>
              <a:t>transfers)</a:t>
            </a:r>
          </a:p>
          <a:p>
            <a:pPr marL="228600" indent="-228600">
              <a:buSzPts val="3200"/>
            </a:pPr>
            <a:r>
              <a:rPr lang="en-CA" dirty="0"/>
              <a:t>Unique tricks that are less common can set an athlete </a:t>
            </a:r>
            <a:r>
              <a:rPr lang="en-CA" dirty="0" smtClean="0"/>
              <a:t>apart</a:t>
            </a:r>
          </a:p>
          <a:p>
            <a:pPr marL="685800" lvl="1" indent="-228600">
              <a:buSzPts val="3200"/>
            </a:pPr>
            <a:r>
              <a:rPr lang="en-CA" b="1" dirty="0"/>
              <a:t>BUT –</a:t>
            </a:r>
            <a:r>
              <a:rPr lang="en-CA" dirty="0"/>
              <a:t> when athletes are doing new, less common tricks they </a:t>
            </a:r>
            <a:r>
              <a:rPr lang="en-CA" dirty="0" smtClean="0"/>
              <a:t>still should be performed </a:t>
            </a:r>
            <a:r>
              <a:rPr lang="en-CA" u="sng" dirty="0" smtClean="0"/>
              <a:t>cleanly</a:t>
            </a:r>
          </a:p>
          <a:p>
            <a:pPr lvl="1"/>
            <a:r>
              <a:rPr lang="en-CA" dirty="0" smtClean="0"/>
              <a:t>E.g. </a:t>
            </a:r>
            <a:r>
              <a:rPr lang="en-CA" dirty="0"/>
              <a:t>Nose butter 270 onto a rail (can easily look sketchy if not done correctly)</a:t>
            </a:r>
          </a:p>
          <a:p>
            <a:pPr lvl="1"/>
            <a:r>
              <a:rPr lang="en-CA" dirty="0" smtClean="0"/>
              <a:t>E.g. </a:t>
            </a:r>
            <a:r>
              <a:rPr lang="en-CA" dirty="0"/>
              <a:t>Hand drag 360 off a jump (can look back seat and can kill speed/amplitude if done </a:t>
            </a:r>
            <a:r>
              <a:rPr lang="en-CA" dirty="0" smtClean="0"/>
              <a:t>poorly)</a:t>
            </a:r>
          </a:p>
          <a:p>
            <a:pPr lvl="1"/>
            <a:r>
              <a:rPr lang="en-CA" dirty="0" smtClean="0"/>
              <a:t>E.g. </a:t>
            </a:r>
            <a:r>
              <a:rPr lang="en-CA" dirty="0"/>
              <a:t>Newer grabs that the judges may not be familiar with, need to be especially pronounced and clear</a:t>
            </a:r>
            <a:endParaRPr lang="en-CA" u="sng" dirty="0" smtClean="0"/>
          </a:p>
          <a:p>
            <a:pPr marL="1143000" lvl="2" indent="-228600">
              <a:buSzPts val="32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717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Moguls</a:t>
            </a:r>
            <a:br>
              <a:rPr lang="en-US" b="1" dirty="0" smtClean="0"/>
            </a:br>
            <a:r>
              <a:rPr lang="en-US" b="1" dirty="0" smtClean="0"/>
              <a:t>The Basics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dirty="0"/>
              <a:t>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 dirty="0" smtClean="0"/>
              <a:t>A mogul run is scored out of 100 points</a:t>
            </a:r>
          </a:p>
          <a:p>
            <a:pPr marL="685800" lvl="1" indent="-228600">
              <a:spcBef>
                <a:spcPts val="1000"/>
              </a:spcBef>
              <a:buSzPts val="3200"/>
            </a:pPr>
            <a:r>
              <a:rPr lang="en-US" dirty="0" smtClean="0"/>
              <a:t>Turns = 60 points</a:t>
            </a:r>
          </a:p>
          <a:p>
            <a:pPr marL="685800" lvl="1" indent="-228600">
              <a:spcBef>
                <a:spcPts val="1000"/>
              </a:spcBef>
              <a:buSzPts val="3200"/>
            </a:pPr>
            <a:r>
              <a:rPr lang="en-US" dirty="0" smtClean="0"/>
              <a:t>Speed = 20 points</a:t>
            </a:r>
          </a:p>
          <a:p>
            <a:pPr marL="685800" lvl="1" indent="-228600">
              <a:spcBef>
                <a:spcPts val="1000"/>
              </a:spcBef>
              <a:buSzPts val="3200"/>
            </a:pPr>
            <a:r>
              <a:rPr lang="en-US" dirty="0" smtClean="0"/>
              <a:t>Air (Jumps) = 20 points</a:t>
            </a:r>
          </a:p>
          <a:p>
            <a:pPr marL="228600" indent="-228600">
              <a:buSzPts val="3200"/>
            </a:pPr>
            <a:r>
              <a:rPr lang="en-US" dirty="0" smtClean="0"/>
              <a:t>5 – 7 judges</a:t>
            </a:r>
          </a:p>
          <a:p>
            <a:pPr marL="685800" lvl="1" indent="-228600">
              <a:buSzPts val="3200"/>
            </a:pPr>
            <a:r>
              <a:rPr lang="en-US" dirty="0" smtClean="0"/>
              <a:t>3 or 5 judges for turns (if 5 judges, highest and lowest scores are dropped)</a:t>
            </a:r>
          </a:p>
          <a:p>
            <a:pPr marL="685800" lvl="1" indent="-228600">
              <a:buSzPts val="3200"/>
            </a:pPr>
            <a:r>
              <a:rPr lang="en-US" dirty="0" smtClean="0"/>
              <a:t>2 judges for air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Amplitude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buSzPts val="3200"/>
            </a:pPr>
            <a:r>
              <a:rPr lang="en-CA" dirty="0"/>
              <a:t>Going big can give an athlete that </a:t>
            </a:r>
            <a:r>
              <a:rPr lang="en-CA" i="1" dirty="0"/>
              <a:t>wow </a:t>
            </a:r>
            <a:r>
              <a:rPr lang="en-CA" dirty="0"/>
              <a:t>factor</a:t>
            </a:r>
            <a:r>
              <a:rPr lang="en-CA" dirty="0" smtClean="0"/>
              <a:t>.</a:t>
            </a:r>
          </a:p>
          <a:p>
            <a:pPr marL="228600" lvl="0" indent="-228600">
              <a:buSzPts val="3200"/>
            </a:pPr>
            <a:r>
              <a:rPr lang="en-CA" dirty="0"/>
              <a:t>Knuckling a jump on the other hand, not only looks bad and affects their jump score, but can also hurt an athlete’s speed and affect the flow of their run</a:t>
            </a:r>
            <a:r>
              <a:rPr lang="en-CA" dirty="0" smtClean="0"/>
              <a:t>.</a:t>
            </a:r>
          </a:p>
          <a:p>
            <a:pPr marL="228600" lvl="0" indent="-228600">
              <a:buSzPts val="3200"/>
            </a:pPr>
            <a:endParaRPr lang="en-CA" u="sng" dirty="0" smtClean="0"/>
          </a:p>
        </p:txBody>
      </p:sp>
    </p:spTree>
    <p:extLst>
      <p:ext uri="{BB962C8B-B14F-4D97-AF65-F5344CB8AC3E}">
        <p14:creationId xmlns:p14="http://schemas.microsoft.com/office/powerpoint/2010/main" val="16834694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Variety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buSzPts val="3200"/>
            </a:pPr>
            <a:r>
              <a:rPr lang="en-CA" dirty="0" smtClean="0"/>
              <a:t>Judges will want to see a good mix of switch and regular tricks as well as tricks that are spun both ways </a:t>
            </a:r>
          </a:p>
          <a:p>
            <a:pPr marL="685800" lvl="1" indent="-228600">
              <a:buSzPts val="3200"/>
            </a:pPr>
            <a:r>
              <a:rPr lang="en-CA" dirty="0" smtClean="0"/>
              <a:t>Spinning both ways is very important - judges definitely notice this.</a:t>
            </a:r>
          </a:p>
          <a:p>
            <a:pPr marL="228600" lvl="0" indent="-228600">
              <a:buSzPts val="3200"/>
            </a:pPr>
            <a:r>
              <a:rPr lang="en-CA" dirty="0" smtClean="0"/>
              <a:t>Tricks should not be repeated – unless spun the other way</a:t>
            </a:r>
          </a:p>
          <a:p>
            <a:pPr marL="228600" lvl="0" indent="-228600">
              <a:buSzPts val="3200"/>
            </a:pPr>
            <a:r>
              <a:rPr lang="en-CA" dirty="0" smtClean="0"/>
              <a:t>Different types of rotations or tricks spun on a different axis can add variety </a:t>
            </a:r>
          </a:p>
          <a:p>
            <a:pPr marL="685800" lvl="1" indent="-228600">
              <a:buSzPts val="3200"/>
            </a:pPr>
            <a:r>
              <a:rPr lang="en-CA" dirty="0" smtClean="0"/>
              <a:t>E.g. Upright 720 vs. rodeo 720 vs. misty 720 vs. corked 720</a:t>
            </a:r>
          </a:p>
          <a:p>
            <a:pPr marL="228600" indent="-228600">
              <a:buSzPts val="3200"/>
            </a:pPr>
            <a:endParaRPr lang="en-CA" dirty="0" smtClean="0"/>
          </a:p>
          <a:p>
            <a:pPr marL="228600" lvl="0" indent="-228600">
              <a:buSzPts val="3200"/>
            </a:pPr>
            <a:endParaRPr lang="en-CA" u="sng" dirty="0" smtClean="0"/>
          </a:p>
        </p:txBody>
      </p:sp>
    </p:spTree>
    <p:extLst>
      <p:ext uri="{BB962C8B-B14F-4D97-AF65-F5344CB8AC3E}">
        <p14:creationId xmlns:p14="http://schemas.microsoft.com/office/powerpoint/2010/main" val="2048809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Variety - Continued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buSzPts val="3200"/>
            </a:pPr>
            <a:r>
              <a:rPr lang="en-CA" b="1" dirty="0"/>
              <a:t>BUT </a:t>
            </a:r>
            <a:r>
              <a:rPr lang="en-CA" dirty="0"/>
              <a:t>– Athletes need to consider a few things</a:t>
            </a:r>
            <a:r>
              <a:rPr lang="en-CA" dirty="0" smtClean="0"/>
              <a:t>:</a:t>
            </a:r>
          </a:p>
          <a:p>
            <a:pPr marL="685800" lvl="1" indent="-228600">
              <a:buSzPts val="3200"/>
            </a:pPr>
            <a:r>
              <a:rPr lang="en-CA" b="1" dirty="0"/>
              <a:t>No reverts – ever. </a:t>
            </a:r>
            <a:r>
              <a:rPr lang="en-CA" dirty="0"/>
              <a:t>If an athlete can only fit a switch trick into their run by doing a revert – it’s not worth it. Reverts kill the flow of a run and basically make </a:t>
            </a:r>
            <a:r>
              <a:rPr lang="en-CA" dirty="0" smtClean="0"/>
              <a:t>it </a:t>
            </a:r>
            <a:r>
              <a:rPr lang="en-CA" dirty="0"/>
              <a:t>a write off. </a:t>
            </a:r>
            <a:r>
              <a:rPr lang="en-CA" dirty="0" smtClean="0"/>
              <a:t>(Both Bryan Snow and I have observed that reverts really kill </a:t>
            </a:r>
            <a:r>
              <a:rPr lang="en-CA" dirty="0"/>
              <a:t>scores </a:t>
            </a:r>
            <a:r>
              <a:rPr lang="en-CA" dirty="0" smtClean="0"/>
              <a:t>… and should be avoided if at all possible.)</a:t>
            </a:r>
          </a:p>
          <a:p>
            <a:pPr marL="228600" indent="-228600">
              <a:buSzPts val="3200"/>
            </a:pPr>
            <a:endParaRPr lang="en-CA" dirty="0" smtClean="0"/>
          </a:p>
          <a:p>
            <a:pPr marL="228600" lvl="0" indent="-228600">
              <a:buSzPts val="3200"/>
            </a:pPr>
            <a:endParaRPr lang="en-CA" u="sng" dirty="0" smtClean="0"/>
          </a:p>
        </p:txBody>
      </p:sp>
    </p:spTree>
    <p:extLst>
      <p:ext uri="{BB962C8B-B14F-4D97-AF65-F5344CB8AC3E}">
        <p14:creationId xmlns:p14="http://schemas.microsoft.com/office/powerpoint/2010/main" val="845925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Execution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buSzPts val="3200"/>
            </a:pPr>
            <a:r>
              <a:rPr lang="en-CA" dirty="0" smtClean="0"/>
              <a:t> The obvious…</a:t>
            </a:r>
          </a:p>
          <a:p>
            <a:pPr marL="685800" lvl="1" indent="-228600">
              <a:buSzPts val="3200"/>
            </a:pPr>
            <a:r>
              <a:rPr lang="en-CA" dirty="0" smtClean="0"/>
              <a:t>No hand drags or butt checks </a:t>
            </a:r>
            <a:r>
              <a:rPr lang="en-CA" dirty="0"/>
              <a:t>on </a:t>
            </a:r>
            <a:r>
              <a:rPr lang="en-CA" dirty="0" smtClean="0"/>
              <a:t>landings</a:t>
            </a:r>
          </a:p>
          <a:p>
            <a:pPr marL="685800" lvl="1" indent="-228600">
              <a:buSzPts val="3200"/>
            </a:pPr>
            <a:r>
              <a:rPr lang="en-CA" dirty="0"/>
              <a:t>N</a:t>
            </a:r>
            <a:r>
              <a:rPr lang="en-CA" dirty="0" smtClean="0"/>
              <a:t>o wash-outs </a:t>
            </a:r>
            <a:r>
              <a:rPr lang="en-CA" dirty="0"/>
              <a:t>or reverts on </a:t>
            </a:r>
            <a:r>
              <a:rPr lang="en-CA" dirty="0" smtClean="0"/>
              <a:t>landings</a:t>
            </a:r>
          </a:p>
          <a:p>
            <a:pPr marL="228600" lvl="0" indent="-228600">
              <a:buSzPts val="3200"/>
            </a:pPr>
            <a:r>
              <a:rPr lang="en-CA" dirty="0"/>
              <a:t>Clean visible grabs</a:t>
            </a:r>
            <a:r>
              <a:rPr lang="en-CA" dirty="0" smtClean="0"/>
              <a:t>:</a:t>
            </a:r>
          </a:p>
          <a:p>
            <a:pPr lvl="1"/>
            <a:r>
              <a:rPr lang="en-CA" dirty="0"/>
              <a:t>No boot grabs</a:t>
            </a:r>
          </a:p>
          <a:p>
            <a:pPr lvl="1"/>
            <a:r>
              <a:rPr lang="en-CA" dirty="0"/>
              <a:t>Judges are looking for actual grabs on the skis, not just </a:t>
            </a:r>
            <a:r>
              <a:rPr lang="en-CA" dirty="0" smtClean="0"/>
              <a:t>touches</a:t>
            </a:r>
          </a:p>
          <a:p>
            <a:pPr lvl="1"/>
            <a:r>
              <a:rPr lang="en-CA" dirty="0" smtClean="0"/>
              <a:t>The </a:t>
            </a:r>
            <a:r>
              <a:rPr lang="en-CA" dirty="0"/>
              <a:t>longer a grab is held, the </a:t>
            </a:r>
            <a:r>
              <a:rPr lang="en-CA" dirty="0" smtClean="0"/>
              <a:t>better</a:t>
            </a:r>
          </a:p>
          <a:p>
            <a:pPr lvl="1"/>
            <a:r>
              <a:rPr lang="en-CA" dirty="0"/>
              <a:t>If an athlete is not grabbing, then they should look calm and in control in the air (no flailing</a:t>
            </a:r>
            <a:r>
              <a:rPr lang="en-CA" dirty="0" smtClean="0"/>
              <a:t>)</a:t>
            </a:r>
          </a:p>
          <a:p>
            <a:pPr marL="228600" indent="-228600">
              <a:buSzPts val="3200"/>
            </a:pPr>
            <a:endParaRPr lang="en-CA" dirty="0" smtClean="0"/>
          </a:p>
          <a:p>
            <a:pPr marL="228600" indent="-228600">
              <a:buSzPts val="3200"/>
            </a:pPr>
            <a:endParaRPr lang="en-CA" dirty="0" smtClean="0"/>
          </a:p>
          <a:p>
            <a:pPr marL="228600" lvl="0" indent="-228600">
              <a:buSzPts val="3200"/>
            </a:pPr>
            <a:endParaRPr lang="en-CA" u="sng" dirty="0" smtClean="0"/>
          </a:p>
        </p:txBody>
      </p:sp>
    </p:spTree>
    <p:extLst>
      <p:ext uri="{BB962C8B-B14F-4D97-AF65-F5344CB8AC3E}">
        <p14:creationId xmlns:p14="http://schemas.microsoft.com/office/powerpoint/2010/main" val="3418736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Execution - Continued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buSzPts val="3200"/>
            </a:pPr>
            <a:r>
              <a:rPr lang="en-CA" dirty="0" smtClean="0"/>
              <a:t>Sliding </a:t>
            </a:r>
            <a:r>
              <a:rPr lang="en-CA" dirty="0"/>
              <a:t>the entire length of rails is key. Coming off early can kill momentum and flow of a run. </a:t>
            </a:r>
            <a:endParaRPr lang="en-CA" dirty="0" smtClean="0"/>
          </a:p>
          <a:p>
            <a:pPr marL="228600" lvl="0" indent="-228600">
              <a:buSzPts val="3200"/>
            </a:pPr>
            <a:r>
              <a:rPr lang="en-CA" dirty="0" smtClean="0"/>
              <a:t>When </a:t>
            </a:r>
            <a:r>
              <a:rPr lang="en-CA" dirty="0"/>
              <a:t>athletes don’t pop off jumps, it is pretty noticeable and doesn’t look </a:t>
            </a:r>
            <a:r>
              <a:rPr lang="en-CA" dirty="0" smtClean="0"/>
              <a:t>good</a:t>
            </a:r>
          </a:p>
          <a:p>
            <a:pPr marL="685800" lvl="1" indent="-228600">
              <a:buSzPts val="3200"/>
            </a:pPr>
            <a:r>
              <a:rPr lang="en-CA" dirty="0"/>
              <a:t>Sucking up take offs gives more of a flat trajectory, </a:t>
            </a:r>
            <a:r>
              <a:rPr lang="en-CA" dirty="0" smtClean="0"/>
              <a:t>it generally looks </a:t>
            </a:r>
            <a:r>
              <a:rPr lang="en-CA" dirty="0"/>
              <a:t>bad and </a:t>
            </a:r>
            <a:r>
              <a:rPr lang="en-CA" dirty="0" smtClean="0"/>
              <a:t>also affects </a:t>
            </a:r>
            <a:r>
              <a:rPr lang="en-CA" dirty="0"/>
              <a:t>amplitude.</a:t>
            </a:r>
            <a:endParaRPr lang="en-CA" dirty="0" smtClean="0"/>
          </a:p>
          <a:p>
            <a:pPr marL="685800" lvl="1" indent="-228600">
              <a:buSzPts val="3200"/>
            </a:pPr>
            <a:endParaRPr lang="en-CA" dirty="0" smtClean="0"/>
          </a:p>
          <a:p>
            <a:pPr marL="685800" lvl="1" indent="-228600">
              <a:buSzPts val="3200"/>
            </a:pPr>
            <a:endParaRPr lang="en-CA" dirty="0"/>
          </a:p>
          <a:p>
            <a:pPr marL="228600" indent="-228600">
              <a:buSzPts val="3200"/>
            </a:pPr>
            <a:endParaRPr lang="en-CA" dirty="0" smtClean="0"/>
          </a:p>
          <a:p>
            <a:pPr marL="228600" indent="-228600">
              <a:buSzPts val="3200"/>
            </a:pPr>
            <a:endParaRPr lang="en-CA" dirty="0" smtClean="0"/>
          </a:p>
          <a:p>
            <a:pPr marL="228600" lvl="0" indent="-228600">
              <a:buSzPts val="3200"/>
            </a:pPr>
            <a:endParaRPr lang="en-CA" u="sng" dirty="0" smtClean="0"/>
          </a:p>
        </p:txBody>
      </p:sp>
    </p:spTree>
    <p:extLst>
      <p:ext uri="{BB962C8B-B14F-4D97-AF65-F5344CB8AC3E}">
        <p14:creationId xmlns:p14="http://schemas.microsoft.com/office/powerpoint/2010/main" val="194780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Difficulty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buSzPts val="3200"/>
            </a:pPr>
            <a:r>
              <a:rPr lang="en-CA" dirty="0"/>
              <a:t>Amount of rotation is definitely not the only thing that is </a:t>
            </a:r>
            <a:r>
              <a:rPr lang="en-CA" dirty="0" smtClean="0"/>
              <a:t>considered</a:t>
            </a:r>
          </a:p>
          <a:p>
            <a:pPr marL="228600" lvl="0" indent="-228600">
              <a:buSzPts val="3200"/>
            </a:pPr>
            <a:r>
              <a:rPr lang="en-CA" dirty="0"/>
              <a:t>More importantly, judges will consider variety, which adds to difficulty</a:t>
            </a:r>
            <a:r>
              <a:rPr lang="en-CA" dirty="0" smtClean="0"/>
              <a:t>:</a:t>
            </a:r>
          </a:p>
          <a:p>
            <a:pPr marL="685800" lvl="1" indent="-228600">
              <a:buSzPts val="3200"/>
            </a:pPr>
            <a:r>
              <a:rPr lang="en-CA" dirty="0"/>
              <a:t>Direction of </a:t>
            </a:r>
            <a:r>
              <a:rPr lang="en-CA" dirty="0" smtClean="0"/>
              <a:t>rotations</a:t>
            </a:r>
          </a:p>
          <a:p>
            <a:pPr marL="685800" lvl="1" indent="-228600">
              <a:buSzPts val="3200"/>
            </a:pPr>
            <a:r>
              <a:rPr lang="en-CA" dirty="0"/>
              <a:t>Switch vs. Forward </a:t>
            </a:r>
            <a:r>
              <a:rPr lang="en-CA" dirty="0" smtClean="0"/>
              <a:t>tricks</a:t>
            </a:r>
          </a:p>
          <a:p>
            <a:pPr marL="685800" lvl="1" indent="-228600">
              <a:buSzPts val="3200"/>
            </a:pPr>
            <a:r>
              <a:rPr lang="en-CA" dirty="0"/>
              <a:t>Grabs and how they are combined with certain </a:t>
            </a:r>
            <a:r>
              <a:rPr lang="en-CA" dirty="0" smtClean="0"/>
              <a:t>tricks</a:t>
            </a:r>
          </a:p>
          <a:p>
            <a:pPr marL="228600" indent="-228600">
              <a:buSzPts val="3200"/>
            </a:pPr>
            <a:r>
              <a:rPr lang="en-CA" b="1" dirty="0"/>
              <a:t>NOTE: </a:t>
            </a:r>
            <a:r>
              <a:rPr lang="en-CA" dirty="0"/>
              <a:t>Style and variety seem to be getting more important in </a:t>
            </a:r>
            <a:r>
              <a:rPr lang="en-CA" dirty="0" smtClean="0"/>
              <a:t>slope judging. </a:t>
            </a:r>
            <a:r>
              <a:rPr lang="en-CA" dirty="0"/>
              <a:t>This basically means that more emphasis is being placed on how good tricks look and whether athletes can spin both ways. Don’t just “spin to win”.</a:t>
            </a:r>
            <a:r>
              <a:rPr lang="en-CA" dirty="0" smtClean="0"/>
              <a:t> </a:t>
            </a:r>
          </a:p>
          <a:p>
            <a:pPr marL="685800" lvl="1" indent="-228600">
              <a:buSzPts val="3200"/>
            </a:pPr>
            <a:endParaRPr lang="en-CA" dirty="0"/>
          </a:p>
          <a:p>
            <a:pPr marL="228600" indent="-228600">
              <a:buSzPts val="3200"/>
            </a:pPr>
            <a:endParaRPr lang="en-CA" dirty="0" smtClean="0"/>
          </a:p>
          <a:p>
            <a:pPr marL="228600" indent="-228600">
              <a:buSzPts val="3200"/>
            </a:pPr>
            <a:endParaRPr lang="en-CA" dirty="0" smtClean="0"/>
          </a:p>
          <a:p>
            <a:pPr marL="228600" lvl="0" indent="-228600">
              <a:buSzPts val="3200"/>
            </a:pPr>
            <a:endParaRPr lang="en-CA" u="sng" dirty="0" smtClean="0"/>
          </a:p>
        </p:txBody>
      </p:sp>
    </p:spTree>
    <p:extLst>
      <p:ext uri="{BB962C8B-B14F-4D97-AF65-F5344CB8AC3E}">
        <p14:creationId xmlns:p14="http://schemas.microsoft.com/office/powerpoint/2010/main" val="30428674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Judges’ Sheet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buSzPts val="3200"/>
            </a:pPr>
            <a:endParaRPr lang="en-CA" dirty="0" smtClean="0"/>
          </a:p>
          <a:p>
            <a:pPr marL="685800" lvl="1" indent="-228600">
              <a:buSzPts val="3200"/>
            </a:pPr>
            <a:endParaRPr lang="en-CA" dirty="0"/>
          </a:p>
          <a:p>
            <a:pPr marL="228600" indent="-228600">
              <a:buSzPts val="3200"/>
            </a:pPr>
            <a:endParaRPr lang="en-CA" dirty="0" smtClean="0"/>
          </a:p>
          <a:p>
            <a:pPr marL="228600" indent="-228600">
              <a:buSzPts val="3200"/>
            </a:pPr>
            <a:endParaRPr lang="en-CA" dirty="0" smtClean="0"/>
          </a:p>
          <a:p>
            <a:pPr marL="228600" lvl="0" indent="-228600">
              <a:buSzPts val="3200"/>
            </a:pPr>
            <a:endParaRPr lang="en-CA" u="sn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09800"/>
            <a:ext cx="71628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3524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/>
              <a:t> </a:t>
            </a:r>
            <a:r>
              <a:rPr lang="en-US" b="1" dirty="0" smtClean="0"/>
              <a:t>Slope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Resources</a:t>
            </a:r>
            <a:endParaRPr b="1" dirty="0"/>
          </a:p>
        </p:txBody>
      </p:sp>
      <p:sp>
        <p:nvSpPr>
          <p:cNvPr id="92" name="Google Shape;92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>
              <a:buSzPts val="3200"/>
            </a:pPr>
            <a:r>
              <a:rPr lang="en-US" dirty="0" smtClean="0"/>
              <a:t>More information on judging is available from the Association of </a:t>
            </a:r>
            <a:r>
              <a:rPr lang="en-US" dirty="0" err="1" smtClean="0"/>
              <a:t>Freeskiing</a:t>
            </a:r>
            <a:r>
              <a:rPr lang="en-US" dirty="0" smtClean="0"/>
              <a:t> Professionals (AFP) website:</a:t>
            </a:r>
          </a:p>
          <a:p>
            <a:pPr marL="685800" lvl="1" indent="-228600">
              <a:buSzPts val="3200"/>
            </a:pPr>
            <a:r>
              <a:rPr lang="en-CA" dirty="0">
                <a:hlinkClick r:id="rId3"/>
              </a:rPr>
              <a:t>http://</a:t>
            </a:r>
            <a:r>
              <a:rPr lang="en-CA" dirty="0" smtClean="0">
                <a:hlinkClick r:id="rId3"/>
              </a:rPr>
              <a:t>www.afpjudges.com/general-info/judging-philosophy</a:t>
            </a:r>
            <a:endParaRPr lang="en-CA" dirty="0" smtClean="0"/>
          </a:p>
          <a:p>
            <a:pPr marL="457200" lvl="1" indent="0">
              <a:buSzPts val="3200"/>
              <a:buNone/>
            </a:pPr>
            <a:endParaRPr lang="en-CA" dirty="0" smtClean="0"/>
          </a:p>
          <a:p>
            <a:pPr indent="-457200">
              <a:buSzPts val="3200"/>
            </a:pPr>
            <a:r>
              <a:rPr lang="en-US" dirty="0" smtClean="0"/>
              <a:t>Special thanks to Bryan Snow for his assistance in putting this presentation together!</a:t>
            </a:r>
            <a:endParaRPr lang="en-CA" dirty="0" smtClean="0"/>
          </a:p>
          <a:p>
            <a:pPr marL="685800" lvl="1" indent="-228600">
              <a:buSzPts val="3200"/>
            </a:pPr>
            <a:endParaRPr lang="en-CA" dirty="0"/>
          </a:p>
          <a:p>
            <a:pPr marL="228600" indent="-228600">
              <a:buSzPts val="3200"/>
            </a:pPr>
            <a:endParaRPr lang="en-CA" dirty="0" smtClean="0"/>
          </a:p>
          <a:p>
            <a:pPr marL="228600" indent="-228600">
              <a:buSzPts val="3200"/>
            </a:pPr>
            <a:endParaRPr lang="en-CA" dirty="0" smtClean="0"/>
          </a:p>
          <a:p>
            <a:pPr marL="228600" lvl="0" indent="-228600">
              <a:buSzPts val="3200"/>
            </a:pPr>
            <a:endParaRPr lang="en-CA" u="sng" dirty="0" smtClean="0"/>
          </a:p>
        </p:txBody>
      </p:sp>
    </p:spTree>
    <p:extLst>
      <p:ext uri="{BB962C8B-B14F-4D97-AF65-F5344CB8AC3E}">
        <p14:creationId xmlns:p14="http://schemas.microsoft.com/office/powerpoint/2010/main" val="19900969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Questions</a:t>
            </a:r>
            <a:br>
              <a:rPr lang="en-US"/>
            </a:br>
            <a:r>
              <a:rPr lang="en-US"/>
              <a:t>Inquiring Minds Want to Know!</a:t>
            </a:r>
            <a:endParaRPr/>
          </a:p>
        </p:txBody>
      </p:sp>
      <p:pic>
        <p:nvPicPr>
          <p:cNvPr id="372" name="Google Shape;372;p36" descr="Image result for questions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715491" y="2456873"/>
            <a:ext cx="6640945" cy="3777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838200" y="327875"/>
            <a:ext cx="10515600" cy="1325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b="1" dirty="0" smtClean="0"/>
              <a:t>Moguls</a:t>
            </a:r>
            <a:br>
              <a:rPr lang="en-US" b="1" dirty="0" smtClean="0"/>
            </a:br>
            <a:r>
              <a:rPr lang="en-US" b="1" dirty="0" smtClean="0"/>
              <a:t>Speed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99" name="Google Shape;99;p3"/>
          <p:cNvSpPr txBox="1">
            <a:spLocks noGrp="1"/>
          </p:cNvSpPr>
          <p:nvPr>
            <p:ph type="body" idx="1"/>
          </p:nvPr>
        </p:nvSpPr>
        <p:spPr>
          <a:xfrm>
            <a:off x="838200" y="1884218"/>
            <a:ext cx="10515600" cy="4666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n-US" sz="2380" dirty="0"/>
              <a:t/>
            </a:r>
            <a:br>
              <a:rPr lang="en-US" sz="2380" dirty="0"/>
            </a:br>
            <a:r>
              <a:rPr lang="en-US" sz="2380" b="1" dirty="0"/>
              <a:t> </a:t>
            </a:r>
            <a:endParaRPr dirty="0"/>
          </a:p>
          <a:p>
            <a:pPr marL="228600" lvl="0" indent="-7747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endParaRPr sz="2380" dirty="0"/>
          </a:p>
        </p:txBody>
      </p:sp>
      <p:sp>
        <p:nvSpPr>
          <p:cNvPr id="4" name="Google Shape;92;p2"/>
          <p:cNvSpPr txBox="1">
            <a:spLocks/>
          </p:cNvSpPr>
          <p:nvPr/>
        </p:nvSpPr>
        <p:spPr>
          <a:xfrm>
            <a:off x="838200" y="1825625"/>
            <a:ext cx="10515600" cy="48150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 algn="ctr">
              <a:spcBef>
                <a:spcPts val="0"/>
              </a:spcBef>
              <a:buSzPts val="2800"/>
              <a:buFont typeface="Arial"/>
              <a:buNone/>
            </a:pPr>
            <a:r>
              <a:rPr lang="en-US" dirty="0" smtClean="0"/>
              <a:t> </a:t>
            </a:r>
          </a:p>
          <a:p>
            <a:pPr marL="228600" indent="-228600">
              <a:buSzPts val="3200"/>
            </a:pPr>
            <a:r>
              <a:rPr lang="en-US" sz="3200" dirty="0" smtClean="0"/>
              <a:t>Max 20 points</a:t>
            </a:r>
          </a:p>
          <a:p>
            <a:pPr marL="228600" indent="-228600">
              <a:buSzPts val="3200"/>
            </a:pPr>
            <a:r>
              <a:rPr lang="en-US" sz="3200" dirty="0" smtClean="0"/>
              <a:t>Calculated based on a formula using a pace time for a given course:</a:t>
            </a:r>
          </a:p>
          <a:p>
            <a:pPr marL="685800" lvl="1" indent="-228600">
              <a:buSzPts val="3200"/>
            </a:pPr>
            <a:r>
              <a:rPr lang="en-CA" dirty="0"/>
              <a:t>Men’s Pace </a:t>
            </a:r>
            <a:r>
              <a:rPr lang="en-CA" dirty="0" smtClean="0"/>
              <a:t>Time = </a:t>
            </a:r>
            <a:r>
              <a:rPr lang="en-CA" dirty="0"/>
              <a:t>10.30 metres / per second </a:t>
            </a:r>
            <a:endParaRPr lang="en-CA" dirty="0" smtClean="0"/>
          </a:p>
          <a:p>
            <a:pPr marL="685800" lvl="1" indent="-228600">
              <a:buSzPts val="3200"/>
            </a:pPr>
            <a:r>
              <a:rPr lang="en-CA" dirty="0" smtClean="0"/>
              <a:t>Women’s Pace Time = </a:t>
            </a:r>
            <a:r>
              <a:rPr lang="en-CA" dirty="0"/>
              <a:t>8.80 metres / per </a:t>
            </a:r>
            <a:r>
              <a:rPr lang="en-CA" dirty="0" smtClean="0"/>
              <a:t>second</a:t>
            </a:r>
          </a:p>
          <a:p>
            <a:pPr marL="228600" indent="-228600">
              <a:buSzPts val="3200"/>
            </a:pPr>
            <a:r>
              <a:rPr lang="en-US" sz="3200" dirty="0" smtClean="0"/>
              <a:t>Time points = 48.00 - 32.00 </a:t>
            </a:r>
            <a:r>
              <a:rPr lang="en-US" sz="3200" dirty="0"/>
              <a:t>x (Competitor’s Time / Pace Set Time</a:t>
            </a:r>
            <a:r>
              <a:rPr lang="en-US" sz="3200" dirty="0" smtClean="0"/>
              <a:t>) </a:t>
            </a:r>
          </a:p>
          <a:p>
            <a:pPr marL="685800" lvl="1" indent="-228600">
              <a:buSzPts val="3200"/>
            </a:pPr>
            <a:r>
              <a:rPr lang="en-US" dirty="0" smtClean="0"/>
              <a:t>[Max = 20, Min = 0]</a:t>
            </a:r>
          </a:p>
          <a:p>
            <a:pPr marL="685800" lvl="1" indent="-228600">
              <a:buSzPts val="3200"/>
            </a:pPr>
            <a:r>
              <a:rPr lang="en-US" dirty="0" smtClean="0"/>
              <a:t>If an athlete’s time is greater than 150% of the pace set time, time points are 0.</a:t>
            </a:r>
            <a:endParaRPr lang="en-CA" dirty="0" smtClean="0"/>
          </a:p>
          <a:p>
            <a:pPr marL="0" indent="0">
              <a:buSzPts val="3200"/>
              <a:buNone/>
            </a:pPr>
            <a:endParaRPr lang="en-US" dirty="0" smtClean="0"/>
          </a:p>
          <a:p>
            <a:pPr marL="685800" lvl="1" indent="-228600">
              <a:spcBef>
                <a:spcPts val="1000"/>
              </a:spcBef>
              <a:buSzPts val="3200"/>
            </a:pPr>
            <a:endParaRPr lang="en-US" dirty="0" smtClean="0"/>
          </a:p>
          <a:p>
            <a:pPr marL="0" indent="0" algn="ctr">
              <a:buSzPts val="3200"/>
              <a:buFont typeface="Arial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Turns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635000" indent="-457200">
              <a:lnSpc>
                <a:spcPct val="80000"/>
              </a:lnSpc>
              <a:buSzPts val="2800"/>
            </a:pPr>
            <a:r>
              <a:rPr lang="en-US" dirty="0" smtClean="0"/>
              <a:t>Each judge scores out of 20 (x 3 judges = max 60 points)</a:t>
            </a:r>
            <a:endParaRPr lang="en-CA" dirty="0" smtClean="0"/>
          </a:p>
          <a:p>
            <a:pPr marL="635000" indent="-457200">
              <a:lnSpc>
                <a:spcPct val="80000"/>
              </a:lnSpc>
              <a:buSzPts val="2800"/>
            </a:pPr>
            <a:r>
              <a:rPr lang="en-US" dirty="0" smtClean="0"/>
              <a:t>Criteria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Carving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Absorption and extension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Upper body</a:t>
            </a:r>
          </a:p>
          <a:p>
            <a:pPr marL="635000" indent="-457200">
              <a:lnSpc>
                <a:spcPct val="80000"/>
              </a:lnSpc>
              <a:buSzPts val="2800"/>
            </a:pPr>
            <a:r>
              <a:rPr lang="en-CA" dirty="0" smtClean="0"/>
              <a:t>Turns ranges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CA" dirty="0" smtClean="0"/>
              <a:t>Excellent 		18.1 </a:t>
            </a:r>
            <a:r>
              <a:rPr lang="en-CA" dirty="0"/>
              <a:t>– </a:t>
            </a:r>
            <a:r>
              <a:rPr lang="en-CA" dirty="0" smtClean="0"/>
              <a:t>20.0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CA" dirty="0" smtClean="0"/>
              <a:t>Very </a:t>
            </a:r>
            <a:r>
              <a:rPr lang="en-CA" dirty="0"/>
              <a:t>good </a:t>
            </a:r>
            <a:r>
              <a:rPr lang="en-CA" dirty="0" smtClean="0"/>
              <a:t>		16.1 </a:t>
            </a:r>
            <a:r>
              <a:rPr lang="en-CA" dirty="0"/>
              <a:t>– </a:t>
            </a:r>
            <a:r>
              <a:rPr lang="en-CA" dirty="0" smtClean="0"/>
              <a:t>18.0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CA" dirty="0" smtClean="0"/>
              <a:t>Good 		14.1 </a:t>
            </a:r>
            <a:r>
              <a:rPr lang="en-CA" dirty="0"/>
              <a:t>– </a:t>
            </a:r>
            <a:r>
              <a:rPr lang="en-CA" dirty="0" smtClean="0"/>
              <a:t>16.0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CA" dirty="0" smtClean="0"/>
              <a:t>Above </a:t>
            </a:r>
            <a:r>
              <a:rPr lang="en-CA" dirty="0"/>
              <a:t>Average </a:t>
            </a:r>
            <a:r>
              <a:rPr lang="en-CA" dirty="0" smtClean="0"/>
              <a:t>	12.1 </a:t>
            </a:r>
            <a:r>
              <a:rPr lang="en-CA" dirty="0"/>
              <a:t>– </a:t>
            </a:r>
            <a:r>
              <a:rPr lang="en-CA" dirty="0" smtClean="0"/>
              <a:t>14.0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CA" dirty="0" smtClean="0"/>
              <a:t>Competent 		10.1 </a:t>
            </a:r>
            <a:r>
              <a:rPr lang="en-CA" dirty="0"/>
              <a:t>– </a:t>
            </a:r>
            <a:r>
              <a:rPr lang="en-CA" dirty="0" smtClean="0"/>
              <a:t>12.0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CA" dirty="0" smtClean="0"/>
              <a:t>Below </a:t>
            </a:r>
            <a:r>
              <a:rPr lang="en-CA" dirty="0"/>
              <a:t>average </a:t>
            </a:r>
            <a:r>
              <a:rPr lang="en-CA" dirty="0" smtClean="0"/>
              <a:t>	8.1 </a:t>
            </a:r>
            <a:r>
              <a:rPr lang="en-CA" dirty="0"/>
              <a:t>– </a:t>
            </a:r>
            <a:r>
              <a:rPr lang="en-CA" dirty="0" smtClean="0"/>
              <a:t>10.0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CA" dirty="0" smtClean="0"/>
              <a:t>Poor 			4.1 </a:t>
            </a:r>
            <a:r>
              <a:rPr lang="en-CA" dirty="0"/>
              <a:t>– </a:t>
            </a:r>
            <a:r>
              <a:rPr lang="en-CA" dirty="0" smtClean="0"/>
              <a:t>8.0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CA" dirty="0" smtClean="0"/>
              <a:t>Very </a:t>
            </a:r>
            <a:r>
              <a:rPr lang="en-CA" dirty="0"/>
              <a:t>poor </a:t>
            </a:r>
            <a:r>
              <a:rPr lang="en-CA" dirty="0" smtClean="0"/>
              <a:t>		0.1 </a:t>
            </a:r>
            <a:r>
              <a:rPr lang="en-CA" dirty="0"/>
              <a:t>– 4.0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Turns - Continued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0" indent="-457200">
              <a:lnSpc>
                <a:spcPct val="80000"/>
              </a:lnSpc>
              <a:buSzPts val="2800"/>
            </a:pPr>
            <a:r>
              <a:rPr lang="en-US" dirty="0" smtClean="0"/>
              <a:t>Deductions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CA" dirty="0" smtClean="0"/>
              <a:t>6.0 </a:t>
            </a:r>
            <a:r>
              <a:rPr lang="en-CA" dirty="0"/>
              <a:t>	</a:t>
            </a:r>
            <a:r>
              <a:rPr lang="en-CA" dirty="0" smtClean="0"/>
              <a:t>	Any </a:t>
            </a:r>
            <a:r>
              <a:rPr lang="en-CA" dirty="0"/>
              <a:t>complete </a:t>
            </a:r>
            <a:r>
              <a:rPr lang="en-CA" dirty="0" smtClean="0"/>
              <a:t>stop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4.1 </a:t>
            </a:r>
            <a:r>
              <a:rPr lang="en-US" dirty="0"/>
              <a:t>–5.9 </a:t>
            </a:r>
            <a:r>
              <a:rPr lang="en-US" dirty="0" smtClean="0"/>
              <a:t>	Complete </a:t>
            </a:r>
            <a:r>
              <a:rPr lang="en-US" dirty="0"/>
              <a:t>fall without stop or interruption/significant sliding </a:t>
            </a:r>
            <a:r>
              <a:rPr lang="en-US" dirty="0" smtClean="0"/>
              <a:t>down fall </a:t>
            </a:r>
            <a:r>
              <a:rPr lang="en-US" dirty="0"/>
              <a:t>line or across hill to nearly a complete </a:t>
            </a:r>
            <a:r>
              <a:rPr lang="en-US" dirty="0" smtClean="0"/>
              <a:t>stop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2.9 </a:t>
            </a:r>
            <a:r>
              <a:rPr lang="en-US" dirty="0"/>
              <a:t>– 4.0 </a:t>
            </a:r>
            <a:r>
              <a:rPr lang="en-US" dirty="0" smtClean="0"/>
              <a:t>	Hard </a:t>
            </a:r>
            <a:r>
              <a:rPr lang="en-US" dirty="0"/>
              <a:t>touchdown or front roll without stop or </a:t>
            </a:r>
            <a:r>
              <a:rPr lang="en-US" dirty="0" smtClean="0"/>
              <a:t>interruption/sliding </a:t>
            </a:r>
            <a:r>
              <a:rPr lang="en-CA" dirty="0" smtClean="0"/>
              <a:t>significantly </a:t>
            </a:r>
            <a:r>
              <a:rPr lang="en-CA" dirty="0"/>
              <a:t>reducing downhill </a:t>
            </a:r>
            <a:r>
              <a:rPr lang="en-CA" dirty="0" smtClean="0"/>
              <a:t>momentum 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2.1 </a:t>
            </a:r>
            <a:r>
              <a:rPr lang="en-US" dirty="0"/>
              <a:t>– 2.8 </a:t>
            </a:r>
            <a:r>
              <a:rPr lang="en-US" dirty="0" smtClean="0"/>
              <a:t>	Medium </a:t>
            </a:r>
            <a:r>
              <a:rPr lang="en-US" dirty="0"/>
              <a:t>touchdown without </a:t>
            </a:r>
            <a:r>
              <a:rPr lang="en-US" dirty="0" smtClean="0"/>
              <a:t>stop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0.1 </a:t>
            </a:r>
            <a:r>
              <a:rPr lang="en-US" dirty="0"/>
              <a:t>– 2.0 </a:t>
            </a:r>
            <a:r>
              <a:rPr lang="en-US" dirty="0" smtClean="0"/>
              <a:t>	Light </a:t>
            </a:r>
            <a:r>
              <a:rPr lang="en-US" dirty="0"/>
              <a:t>touchdown without interruption, small stumbles, fall </a:t>
            </a:r>
            <a:r>
              <a:rPr lang="en-US" dirty="0" smtClean="0"/>
              <a:t>line deviations</a:t>
            </a:r>
            <a:r>
              <a:rPr lang="en-US" dirty="0"/>
              <a:t>, speed check, double pole plant, </a:t>
            </a:r>
            <a:r>
              <a:rPr lang="en-US" dirty="0" smtClean="0"/>
              <a:t>shooting</a:t>
            </a:r>
          </a:p>
        </p:txBody>
      </p:sp>
    </p:spTree>
    <p:extLst>
      <p:ext uri="{BB962C8B-B14F-4D97-AF65-F5344CB8AC3E}">
        <p14:creationId xmlns:p14="http://schemas.microsoft.com/office/powerpoint/2010/main" val="341889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Turns - Continued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635000" indent="-457200">
              <a:lnSpc>
                <a:spcPct val="80000"/>
              </a:lnSpc>
              <a:buSzPts val="2800"/>
            </a:pPr>
            <a:r>
              <a:rPr lang="en-US" dirty="0" smtClean="0"/>
              <a:t>Special issues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b="1" dirty="0" smtClean="0"/>
              <a:t>Loss of control / shooting </a:t>
            </a:r>
            <a:endParaRPr lang="en-US" dirty="0"/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 smtClean="0"/>
              <a:t>Deduction of up to 2 turn points (per judge) per control gate– MAKE SURE YOU CONTINUE TO TURN ALL THE WAY TO THE FINISH LINE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b="1" dirty="0" smtClean="0"/>
              <a:t>Changing lines </a:t>
            </a:r>
            <a:endParaRPr lang="en-US" dirty="0"/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 smtClean="0"/>
              <a:t>Deduction of 1.6 turn points (per judge) for any complete change in line</a:t>
            </a:r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/>
              <a:t>N</a:t>
            </a:r>
            <a:r>
              <a:rPr lang="en-US" dirty="0" smtClean="0"/>
              <a:t>o deduction for return to original line</a:t>
            </a:r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 smtClean="0"/>
              <a:t>Will typically be accompanied by other deductions – e.g. loss of control leading to line change (up to 2 turn points per control gate per judge…)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b="1" dirty="0" smtClean="0"/>
              <a:t>Loss of equipment (Timber Tour Rules – awaiting updates for 2019/2020)</a:t>
            </a:r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/>
              <a:t>In the case of a loss of equipment, the competitor is allowed ten (10) seconds to retrieve it. If the competitor has not resumed his/her run after the ten seconds has elapsed the run will be judged to that point</a:t>
            </a:r>
            <a:r>
              <a:rPr lang="en-US" dirty="0" smtClean="0"/>
              <a:t>.</a:t>
            </a:r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/>
              <a:t>The loss of both skis </a:t>
            </a:r>
            <a:r>
              <a:rPr lang="en-US" dirty="0" smtClean="0"/>
              <a:t>will </a:t>
            </a:r>
            <a:r>
              <a:rPr lang="en-US" dirty="0"/>
              <a:t>result in the competitor receiving a turn score up to that point but no speed points</a:t>
            </a:r>
            <a:r>
              <a:rPr lang="en-US" dirty="0" smtClean="0"/>
              <a:t>.</a:t>
            </a:r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 smtClean="0"/>
              <a:t>The </a:t>
            </a:r>
            <a:r>
              <a:rPr lang="en-US" dirty="0"/>
              <a:t>competitor must cross the finish line with at least three (3) pieces of equipment for the run to be scored. (Equipment constituting 2 skis and 2 poles).</a:t>
            </a:r>
            <a:endParaRPr lang="en-US" dirty="0" smtClean="0"/>
          </a:p>
          <a:p>
            <a:pPr marL="1549400" lvl="2" indent="-457200">
              <a:lnSpc>
                <a:spcPct val="80000"/>
              </a:lnSpc>
              <a:buSzPts val="2800"/>
            </a:pPr>
            <a:endParaRPr lang="en-US" dirty="0" smtClean="0"/>
          </a:p>
          <a:p>
            <a:pPr marL="1092200" lvl="1" indent="-457200">
              <a:lnSpc>
                <a:spcPct val="80000"/>
              </a:lnSpc>
              <a:buSzPts val="2800"/>
            </a:pPr>
            <a:endParaRPr lang="en-US" dirty="0" smtClean="0"/>
          </a:p>
          <a:p>
            <a:pPr marL="1092200" lvl="1" indent="-457200">
              <a:lnSpc>
                <a:spcPct val="80000"/>
              </a:lnSpc>
              <a:buSzPts val="2800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981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Turns - Continued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0" indent="-457200">
              <a:lnSpc>
                <a:spcPct val="80000"/>
              </a:lnSpc>
              <a:buSzPts val="2800"/>
            </a:pPr>
            <a:r>
              <a:rPr lang="en-US" dirty="0" smtClean="0"/>
              <a:t>Special issues - continued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Skiing around control gate = DNF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Crossing </a:t>
            </a:r>
            <a:r>
              <a:rPr lang="en-US" dirty="0" err="1" smtClean="0"/>
              <a:t>centre</a:t>
            </a:r>
            <a:r>
              <a:rPr lang="en-US" dirty="0" smtClean="0"/>
              <a:t> line (i.e. both boots) in duals = DNF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endParaRPr lang="en-US" dirty="0" smtClean="0"/>
          </a:p>
          <a:p>
            <a:pPr marL="1092200" lvl="1" indent="-457200">
              <a:lnSpc>
                <a:spcPct val="80000"/>
              </a:lnSpc>
              <a:buSzPts val="2800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824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Turns - Continued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0" indent="-457200">
              <a:lnSpc>
                <a:spcPct val="80000"/>
              </a:lnSpc>
              <a:buSzPts val="2800"/>
            </a:pPr>
            <a:r>
              <a:rPr lang="en-US" dirty="0" smtClean="0"/>
              <a:t>Turns scorecard</a:t>
            </a:r>
          </a:p>
          <a:p>
            <a:pPr marL="635000" indent="-457200">
              <a:lnSpc>
                <a:spcPct val="80000"/>
              </a:lnSpc>
              <a:buSzPts val="2800"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04" y="2362200"/>
            <a:ext cx="6410325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14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 algn="ctr">
              <a:buSzPts val="4400"/>
            </a:pPr>
            <a:r>
              <a:rPr lang="en-US" b="1" dirty="0"/>
              <a:t>Moguls</a:t>
            </a:r>
            <a:br>
              <a:rPr lang="en-US" b="1" dirty="0"/>
            </a:br>
            <a:r>
              <a:rPr lang="en-US" b="1" dirty="0" smtClean="0"/>
              <a:t>Air</a:t>
            </a:r>
            <a:endParaRPr dirty="0"/>
          </a:p>
        </p:txBody>
      </p:sp>
      <p:sp>
        <p:nvSpPr>
          <p:cNvPr id="105" name="Google Shape;105;p4"/>
          <p:cNvSpPr txBox="1">
            <a:spLocks noGrp="1"/>
          </p:cNvSpPr>
          <p:nvPr>
            <p:ph type="body" idx="1"/>
          </p:nvPr>
        </p:nvSpPr>
        <p:spPr>
          <a:xfrm>
            <a:off x="838200" y="1459345"/>
            <a:ext cx="10515600" cy="5196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635000" indent="-457200">
              <a:lnSpc>
                <a:spcPct val="80000"/>
              </a:lnSpc>
              <a:buSzPts val="2800"/>
            </a:pPr>
            <a:r>
              <a:rPr lang="en-US" dirty="0" smtClean="0"/>
              <a:t>Each air judge scores each jump out of 10 for form, which is then multiplied by a degree of difficulty (DD) multiplier. The two air judge scores are averaged to provide 20 points in the overall score.</a:t>
            </a:r>
          </a:p>
          <a:p>
            <a:pPr marL="635000" indent="-457200">
              <a:lnSpc>
                <a:spcPct val="80000"/>
              </a:lnSpc>
              <a:buSzPts val="2800"/>
            </a:pPr>
            <a:r>
              <a:rPr lang="en-US" dirty="0" smtClean="0"/>
              <a:t>Form criteria: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Quality </a:t>
            </a:r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 smtClean="0"/>
              <a:t>Athleticism displayed</a:t>
            </a:r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 smtClean="0"/>
              <a:t>Control</a:t>
            </a:r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 smtClean="0"/>
              <a:t>Balance </a:t>
            </a:r>
          </a:p>
          <a:p>
            <a:pPr marL="1549400" lvl="2" indent="-457200">
              <a:lnSpc>
                <a:spcPct val="80000"/>
              </a:lnSpc>
              <a:buSzPts val="2800"/>
            </a:pPr>
            <a:r>
              <a:rPr lang="en-US" dirty="0" smtClean="0"/>
              <a:t>Landing </a:t>
            </a:r>
            <a:r>
              <a:rPr lang="en-US" dirty="0"/>
              <a:t>continuity of motion </a:t>
            </a:r>
            <a:endParaRPr lang="en-US" dirty="0" smtClean="0"/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Air </a:t>
            </a:r>
            <a:r>
              <a:rPr lang="en-US" dirty="0"/>
              <a:t>(Height and Distance) </a:t>
            </a:r>
          </a:p>
          <a:p>
            <a:pPr marL="1092200" lvl="1" indent="-457200">
              <a:lnSpc>
                <a:spcPct val="80000"/>
              </a:lnSpc>
              <a:buSzPts val="2800"/>
            </a:pPr>
            <a:r>
              <a:rPr lang="en-US" dirty="0" smtClean="0"/>
              <a:t>Fluidity (the </a:t>
            </a:r>
            <a:r>
              <a:rPr lang="en-US" dirty="0"/>
              <a:t>ability of the competitor to maintain the rhythm </a:t>
            </a:r>
            <a:r>
              <a:rPr lang="en-US" dirty="0" smtClean="0"/>
              <a:t>of turns </a:t>
            </a:r>
            <a:r>
              <a:rPr lang="en-US" dirty="0"/>
              <a:t>prior to the jump, including the initiation for </a:t>
            </a:r>
            <a:r>
              <a:rPr lang="en-US" dirty="0" smtClean="0"/>
              <a:t>take-off)</a:t>
            </a:r>
          </a:p>
        </p:txBody>
      </p:sp>
    </p:spTree>
    <p:extLst>
      <p:ext uri="{BB962C8B-B14F-4D97-AF65-F5344CB8AC3E}">
        <p14:creationId xmlns:p14="http://schemas.microsoft.com/office/powerpoint/2010/main" val="229299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1583</Words>
  <Application>Microsoft Office PowerPoint</Application>
  <PresentationFormat>Custom</PresentationFormat>
  <Paragraphs>228</Paragraphs>
  <Slides>28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Slopestyle and Moguls Judging</vt:lpstr>
      <vt:lpstr> Moguls The Basics</vt:lpstr>
      <vt:lpstr>Moguls Speed </vt:lpstr>
      <vt:lpstr>Moguls Turns</vt:lpstr>
      <vt:lpstr>Moguls Turns - Continued</vt:lpstr>
      <vt:lpstr>Moguls Turns - Continued</vt:lpstr>
      <vt:lpstr>Moguls Turns - Continued</vt:lpstr>
      <vt:lpstr>Moguls Turns - Continued</vt:lpstr>
      <vt:lpstr>Moguls Air</vt:lpstr>
      <vt:lpstr>Moguls Air - Continued</vt:lpstr>
      <vt:lpstr>Moguls Air - Continued</vt:lpstr>
      <vt:lpstr>Moguls Air - Continued</vt:lpstr>
      <vt:lpstr>Moguls Air - Continued</vt:lpstr>
      <vt:lpstr>Moguls Air - Continued</vt:lpstr>
      <vt:lpstr>Moguls Putting it all Together</vt:lpstr>
      <vt:lpstr>Moguls Duals</vt:lpstr>
      <vt:lpstr>Moguls Resources</vt:lpstr>
      <vt:lpstr> Slope The Basics</vt:lpstr>
      <vt:lpstr> Slope Progression</vt:lpstr>
      <vt:lpstr> Slope Amplitude</vt:lpstr>
      <vt:lpstr> Slope Variety</vt:lpstr>
      <vt:lpstr> Slope Variety - Continued</vt:lpstr>
      <vt:lpstr> Slope Execution</vt:lpstr>
      <vt:lpstr> Slope Execution - Continued</vt:lpstr>
      <vt:lpstr> Slope Difficulty</vt:lpstr>
      <vt:lpstr> Slope Judges’ Sheet</vt:lpstr>
      <vt:lpstr> Slope Resources</vt:lpstr>
      <vt:lpstr>Questions Inquiring Minds Want to Know!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Fortune Freestyle  Season Kick-off Event Slopestyle and Moguls Judging</dc:title>
  <dc:creator>Natasha Quesnel</dc:creator>
  <cp:lastModifiedBy>CBI</cp:lastModifiedBy>
  <cp:revision>123</cp:revision>
  <dcterms:created xsi:type="dcterms:W3CDTF">2019-10-27T18:32:01Z</dcterms:created>
  <dcterms:modified xsi:type="dcterms:W3CDTF">2019-11-25T18:35:10Z</dcterms:modified>
</cp:coreProperties>
</file>